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432" r:id="rId2"/>
    <p:sldId id="433" r:id="rId3"/>
    <p:sldId id="434" r:id="rId4"/>
    <p:sldId id="423" r:id="rId5"/>
    <p:sldId id="419" r:id="rId6"/>
    <p:sldId id="417" r:id="rId7"/>
    <p:sldId id="440" r:id="rId8"/>
    <p:sldId id="450" r:id="rId9"/>
    <p:sldId id="445" r:id="rId10"/>
    <p:sldId id="447" r:id="rId11"/>
    <p:sldId id="446" r:id="rId12"/>
    <p:sldId id="435" r:id="rId13"/>
    <p:sldId id="439" r:id="rId14"/>
    <p:sldId id="427" r:id="rId15"/>
    <p:sldId id="361" r:id="rId16"/>
    <p:sldId id="444" r:id="rId17"/>
    <p:sldId id="436" r:id="rId18"/>
    <p:sldId id="407" r:id="rId19"/>
    <p:sldId id="442" r:id="rId20"/>
    <p:sldId id="443" r:id="rId21"/>
    <p:sldId id="448" r:id="rId22"/>
    <p:sldId id="413" r:id="rId23"/>
    <p:sldId id="405" r:id="rId24"/>
    <p:sldId id="44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AA2B"/>
    <a:srgbClr val="9BD5FA"/>
    <a:srgbClr val="2F2F2F"/>
    <a:srgbClr val="2D7EC6"/>
    <a:srgbClr val="FECD67"/>
    <a:srgbClr val="4A78B3"/>
    <a:srgbClr val="494949"/>
    <a:srgbClr val="1E549C"/>
    <a:srgbClr val="7F7F7F"/>
    <a:srgbClr val="8786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5" autoAdjust="0"/>
    <p:restoredTop sz="83042" autoAdjust="0"/>
  </p:normalViewPr>
  <p:slideViewPr>
    <p:cSldViewPr snapToGrid="0">
      <p:cViewPr varScale="1">
        <p:scale>
          <a:sx n="60" d="100"/>
          <a:sy n="60" d="100"/>
        </p:scale>
        <p:origin x="1042" y="26"/>
      </p:cViewPr>
      <p:guideLst>
        <p:guide orient="horz" pos="2160"/>
        <p:guide pos="3840"/>
      </p:guideLst>
    </p:cSldViewPr>
  </p:slideViewPr>
  <p:notesTextViewPr>
    <p:cViewPr>
      <p:scale>
        <a:sx n="1" d="1"/>
        <a:sy n="1" d="1"/>
      </p:scale>
      <p:origin x="0" y="0"/>
    </p:cViewPr>
  </p:notesTextViewPr>
  <p:notesViewPr>
    <p:cSldViewPr snapToGrid="0">
      <p:cViewPr varScale="1">
        <p:scale>
          <a:sx n="45" d="100"/>
          <a:sy n="45" d="100"/>
        </p:scale>
        <p:origin x="2746" y="2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672C2-D394-4949-AAF6-790057C8F8AB}" type="datetimeFigureOut">
              <a:rPr lang="zh-CN" altLang="en-US" smtClean="0"/>
              <a:pPr/>
              <a:t>2015/10/17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B9674-144F-461F-A7B1-9830B1D4B396}" type="slidenum">
              <a:rPr lang="zh-CN" altLang="en-US" smtClean="0"/>
              <a:pPr/>
              <a:t>‹#›</a:t>
            </a:fld>
            <a:endParaRPr lang="zh-CN" altLang="en-US"/>
          </a:p>
        </p:txBody>
      </p:sp>
    </p:spTree>
    <p:extLst>
      <p:ext uri="{BB962C8B-B14F-4D97-AF65-F5344CB8AC3E}">
        <p14:creationId xmlns:p14="http://schemas.microsoft.com/office/powerpoint/2010/main" val="4208626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a:t>
            </a:r>
            <a:r>
              <a:rPr lang="en-US" altLang="zh-CN" baseline="0" dirty="0" smtClean="0"/>
              <a:t> believe people in this room are all familiar with haze and other air quality problems. But, you may not know that according to peer-reviewed journal papers, around 80%...</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4</a:t>
            </a:fld>
            <a:endParaRPr lang="zh-CN" altLang="en-US"/>
          </a:p>
        </p:txBody>
      </p:sp>
    </p:spTree>
    <p:extLst>
      <p:ext uri="{BB962C8B-B14F-4D97-AF65-F5344CB8AC3E}">
        <p14:creationId xmlns:p14="http://schemas.microsoft.com/office/powerpoint/2010/main" val="2066518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this use case,</a:t>
            </a:r>
            <a:r>
              <a:rPr lang="en-US" altLang="zh-CN" baseline="0" dirty="0" smtClean="0"/>
              <a:t> for example, </a:t>
            </a:r>
            <a:r>
              <a:rPr lang="en-US" altLang="zh-CN" baseline="0" dirty="0" err="1" smtClean="0"/>
              <a:t>Coclean</a:t>
            </a:r>
            <a:r>
              <a:rPr lang="en-US" altLang="zh-CN" baseline="0" dirty="0" smtClean="0"/>
              <a:t> </a:t>
            </a:r>
            <a:r>
              <a:rPr lang="en-US" altLang="zh-CN" baseline="0" dirty="0" err="1" smtClean="0"/>
              <a:t>indicats</a:t>
            </a:r>
            <a:r>
              <a:rPr lang="en-US" altLang="zh-CN" baseline="0" dirty="0" smtClean="0"/>
              <a:t> that the building should have turned off its air conditioning system overnight, but it didn’t. This diagnostics can be performed without installing any sensor/control module/Nest (which has compatibility issues in many countries). All you need is the </a:t>
            </a:r>
            <a:r>
              <a:rPr lang="en-US" altLang="zh-CN" baseline="0" dirty="0" err="1" smtClean="0"/>
              <a:t>coclean</a:t>
            </a:r>
            <a:r>
              <a:rPr lang="en-US" altLang="zh-CN" baseline="0" dirty="0" smtClean="0"/>
              <a:t> personal air cleaner.</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19</a:t>
            </a:fld>
            <a:endParaRPr lang="zh-CN" altLang="en-US"/>
          </a:p>
        </p:txBody>
      </p:sp>
    </p:spTree>
    <p:extLst>
      <p:ext uri="{BB962C8B-B14F-4D97-AF65-F5344CB8AC3E}">
        <p14:creationId xmlns:p14="http://schemas.microsoft.com/office/powerpoint/2010/main" val="3123538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what is </a:t>
            </a:r>
            <a:r>
              <a:rPr lang="en-US" altLang="zh-CN" dirty="0" err="1" smtClean="0"/>
              <a:t>coclean</a:t>
            </a:r>
            <a:r>
              <a:rPr lang="en-US" altLang="zh-CN" dirty="0" smtClean="0"/>
              <a:t>. </a:t>
            </a:r>
            <a:r>
              <a:rPr lang="en-US" altLang="zh-CN" dirty="0" err="1" smtClean="0"/>
              <a:t>Coclean</a:t>
            </a:r>
            <a:r>
              <a:rPr lang="en-US" altLang="zh-CN" dirty="0" smtClean="0"/>
              <a:t> cleans</a:t>
            </a:r>
            <a:r>
              <a:rPr lang="en-US" altLang="zh-CN" baseline="0" dirty="0" smtClean="0"/>
              <a:t> local air, measures indoor environment, and gives both indoor air quality and energy efficiency of the building.</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20</a:t>
            </a:fld>
            <a:endParaRPr lang="zh-CN" altLang="en-US"/>
          </a:p>
        </p:txBody>
      </p:sp>
    </p:spTree>
    <p:extLst>
      <p:ext uri="{BB962C8B-B14F-4D97-AF65-F5344CB8AC3E}">
        <p14:creationId xmlns:p14="http://schemas.microsoft.com/office/powerpoint/2010/main" val="1028328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started</a:t>
            </a:r>
            <a:r>
              <a:rPr lang="en-US" altLang="zh-CN" baseline="0" dirty="0" smtClean="0"/>
              <a:t> our JD crowd funding campaign yesterday and reached our target in less than two hours. Together with our </a:t>
            </a:r>
            <a:r>
              <a:rPr lang="en-US" altLang="zh-CN" baseline="0" dirty="0" smtClean="0"/>
              <a:t>customization </a:t>
            </a:r>
            <a:r>
              <a:rPr lang="en-US" altLang="zh-CN" baseline="0" dirty="0" smtClean="0"/>
              <a:t>deals, our total sales this month is over 300k yuan.</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21</a:t>
            </a:fld>
            <a:endParaRPr lang="zh-CN" altLang="en-US"/>
          </a:p>
        </p:txBody>
      </p:sp>
    </p:spTree>
    <p:extLst>
      <p:ext uri="{BB962C8B-B14F-4D97-AF65-F5344CB8AC3E}">
        <p14:creationId xmlns:p14="http://schemas.microsoft.com/office/powerpoint/2010/main" val="2142968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Our team have collectively over 30 years of experience in building science</a:t>
            </a:r>
            <a:r>
              <a:rPr lang="en-US" altLang="zh-CN" baseline="0" dirty="0" smtClean="0"/>
              <a:t> and energy efficiency. Before starting </a:t>
            </a:r>
            <a:r>
              <a:rPr lang="en-US" altLang="zh-CN" baseline="0" dirty="0" err="1" smtClean="0"/>
              <a:t>coclean</a:t>
            </a:r>
            <a:r>
              <a:rPr lang="en-US" altLang="zh-CN" baseline="0" dirty="0" smtClean="0"/>
              <a:t>, I was chief scientist of a US building data analytics company and analyzed over 3b </a:t>
            </a:r>
            <a:r>
              <a:rPr lang="en-US" altLang="zh-CN" baseline="0" dirty="0" err="1" smtClean="0"/>
              <a:t>sqft</a:t>
            </a:r>
            <a:r>
              <a:rPr lang="en-US" altLang="zh-CN" baseline="0" dirty="0" smtClean="0"/>
              <a:t> of building space. We are also working with Tsinghua U, Harvard and UCLA on </a:t>
            </a:r>
            <a:r>
              <a:rPr lang="en-US" altLang="zh-CN" baseline="0" dirty="0" err="1" smtClean="0"/>
              <a:t>Research&amp;Development</a:t>
            </a:r>
            <a:r>
              <a:rPr lang="en-US" altLang="zh-CN" baseline="0" dirty="0" smtClean="0"/>
              <a:t>.</a:t>
            </a:r>
            <a:endParaRPr lang="zh-CN" altLang="en-US" dirty="0"/>
          </a:p>
        </p:txBody>
      </p:sp>
      <p:sp>
        <p:nvSpPr>
          <p:cNvPr id="4" name="Slide Number Placeholder 3"/>
          <p:cNvSpPr>
            <a:spLocks noGrp="1"/>
          </p:cNvSpPr>
          <p:nvPr>
            <p:ph type="sldNum" sz="quarter" idx="10"/>
          </p:nvPr>
        </p:nvSpPr>
        <p:spPr/>
        <p:txBody>
          <a:bodyPr/>
          <a:lstStyle/>
          <a:p>
            <a:fld id="{A45B9674-144F-461F-A7B1-9830B1D4B396}" type="slidenum">
              <a:rPr lang="zh-CN" altLang="en-US" smtClean="0"/>
              <a:pPr/>
              <a:t>22</a:t>
            </a:fld>
            <a:endParaRPr lang="zh-CN" altLang="en-US"/>
          </a:p>
        </p:txBody>
      </p:sp>
    </p:spTree>
    <p:extLst>
      <p:ext uri="{BB962C8B-B14F-4D97-AF65-F5344CB8AC3E}">
        <p14:creationId xmlns:p14="http://schemas.microsoft.com/office/powerpoint/2010/main" val="2401591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That’s </a:t>
            </a:r>
            <a:r>
              <a:rPr lang="en-US" altLang="zh-CN" dirty="0" err="1" smtClean="0"/>
              <a:t>coclean</a:t>
            </a:r>
            <a:r>
              <a:rPr lang="en-US" altLang="zh-CN" dirty="0" smtClean="0"/>
              <a:t>.</a:t>
            </a:r>
            <a:r>
              <a:rPr lang="en-US" altLang="zh-CN" baseline="0" dirty="0" smtClean="0"/>
              <a:t> We provide data driven technology for better built environment. Thank you.</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24</a:t>
            </a:fld>
            <a:endParaRPr lang="zh-CN" altLang="en-US"/>
          </a:p>
        </p:txBody>
      </p:sp>
    </p:spTree>
    <p:extLst>
      <p:ext uri="{BB962C8B-B14F-4D97-AF65-F5344CB8AC3E}">
        <p14:creationId xmlns:p14="http://schemas.microsoft.com/office/powerpoint/2010/main" val="1576898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a:t>
            </a:r>
            <a:r>
              <a:rPr lang="en-US" altLang="zh-CN" baseline="0" dirty="0" smtClean="0"/>
              <a:t> tackle this issues, traditional solutions, which are those big HEPA air purifiers can not benefit people who are 3 meters away from the purifier, and closer to pollutant sources such as windows and air conditioning diffusers. To think it differently, our research group, together with Tsinghua U. and UCLA, created a “decentralized air” air cleaner, </a:t>
            </a:r>
            <a:r>
              <a:rPr lang="en-US" altLang="zh-CN" baseline="0" dirty="0" err="1" smtClean="0"/>
              <a:t>coclean</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5</a:t>
            </a:fld>
            <a:endParaRPr lang="zh-CN" altLang="en-US"/>
          </a:p>
        </p:txBody>
      </p:sp>
    </p:spTree>
    <p:extLst>
      <p:ext uri="{BB962C8B-B14F-4D97-AF65-F5344CB8AC3E}">
        <p14:creationId xmlns:p14="http://schemas.microsoft.com/office/powerpoint/2010/main" val="121392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Coclean</a:t>
            </a:r>
            <a:r>
              <a:rPr lang="en-US" altLang="zh-CN" dirty="0" smtClean="0"/>
              <a:t> is using</a:t>
            </a:r>
            <a:r>
              <a:rPr lang="en-US" altLang="zh-CN" baseline="0" dirty="0" smtClean="0"/>
              <a:t> a patent-pending ionizing technology that emits ions to the air and captures suspended particles in the air. It doesn’t have any fan or filter. You just need to charge the battery everyday. And it’s super quiet.</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6</a:t>
            </a:fld>
            <a:endParaRPr lang="zh-CN" altLang="en-US"/>
          </a:p>
        </p:txBody>
      </p:sp>
    </p:spTree>
    <p:extLst>
      <p:ext uri="{BB962C8B-B14F-4D97-AF65-F5344CB8AC3E}">
        <p14:creationId xmlns:p14="http://schemas.microsoft.com/office/powerpoint/2010/main" val="3280909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Is it effective? It’s effective for a</a:t>
            </a:r>
            <a:r>
              <a:rPr lang="en-US" altLang="zh-CN" baseline="0" dirty="0" smtClean="0"/>
              <a:t> relatively small area. According to a third party testing authority, </a:t>
            </a:r>
            <a:r>
              <a:rPr lang="en-US" altLang="zh-CN" baseline="0" dirty="0" err="1" smtClean="0"/>
              <a:t>coclean</a:t>
            </a:r>
            <a:r>
              <a:rPr lang="en-US" altLang="zh-CN" baseline="0" dirty="0" smtClean="0"/>
              <a:t> can remove 99.9% of PM2.5 within a 1.5m3 space in less than 10 minutes.</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7</a:t>
            </a:fld>
            <a:endParaRPr lang="zh-CN" altLang="en-US"/>
          </a:p>
        </p:txBody>
      </p:sp>
    </p:spTree>
    <p:extLst>
      <p:ext uri="{BB962C8B-B14F-4D97-AF65-F5344CB8AC3E}">
        <p14:creationId xmlns:p14="http://schemas.microsoft.com/office/powerpoint/2010/main" val="2951593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Is it effective? It’s effective for a</a:t>
            </a:r>
            <a:r>
              <a:rPr lang="en-US" altLang="zh-CN" baseline="0" dirty="0" smtClean="0"/>
              <a:t> relatively small area. According to a third party testing authority, </a:t>
            </a:r>
            <a:r>
              <a:rPr lang="en-US" altLang="zh-CN" baseline="0" dirty="0" err="1" smtClean="0"/>
              <a:t>coclean</a:t>
            </a:r>
            <a:r>
              <a:rPr lang="en-US" altLang="zh-CN" baseline="0" dirty="0" smtClean="0"/>
              <a:t> can remove 99.9% of PM2.5 within a 1.5m3 space in less than 10 minutes.</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8</a:t>
            </a:fld>
            <a:endParaRPr lang="zh-CN" altLang="en-US"/>
          </a:p>
        </p:txBody>
      </p:sp>
    </p:spTree>
    <p:extLst>
      <p:ext uri="{BB962C8B-B14F-4D97-AF65-F5344CB8AC3E}">
        <p14:creationId xmlns:p14="http://schemas.microsoft.com/office/powerpoint/2010/main" val="3158225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Usage scenario</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9</a:t>
            </a:fld>
            <a:endParaRPr lang="zh-CN" altLang="en-US"/>
          </a:p>
        </p:txBody>
      </p:sp>
    </p:spTree>
    <p:extLst>
      <p:ext uri="{BB962C8B-B14F-4D97-AF65-F5344CB8AC3E}">
        <p14:creationId xmlns:p14="http://schemas.microsoft.com/office/powerpoint/2010/main" val="363347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add a smart charging station for </a:t>
            </a:r>
            <a:r>
              <a:rPr lang="en-US" altLang="zh-CN" baseline="0" dirty="0" err="1" smtClean="0"/>
              <a:t>coclean</a:t>
            </a:r>
            <a:r>
              <a:rPr lang="en-US" altLang="zh-CN" baseline="0" dirty="0" smtClean="0"/>
              <a:t>. The station measures indoor air quality, temp and humidity, and sends real time data to the cloud through </a:t>
            </a:r>
            <a:r>
              <a:rPr lang="en-US" altLang="zh-CN" baseline="0" dirty="0" err="1" smtClean="0"/>
              <a:t>wifi</a:t>
            </a:r>
            <a:r>
              <a:rPr lang="en-US" altLang="zh-CN" baseline="0" dirty="0" smtClean="0"/>
              <a:t>. We also developed algorithms to turn the system modules on and off to measure both background and effective data </a:t>
            </a:r>
            <a:r>
              <a:rPr lang="en-US" altLang="zh-CN" baseline="0" dirty="0" err="1" smtClean="0"/>
              <a:t>simutaniously</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13</a:t>
            </a:fld>
            <a:endParaRPr lang="zh-CN" altLang="en-US"/>
          </a:p>
        </p:txBody>
      </p:sp>
    </p:spTree>
    <p:extLst>
      <p:ext uri="{BB962C8B-B14F-4D97-AF65-F5344CB8AC3E}">
        <p14:creationId xmlns:p14="http://schemas.microsoft.com/office/powerpoint/2010/main" val="418933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A45B9674-144F-461F-A7B1-9830B1D4B396}" type="slidenum">
              <a:rPr lang="zh-CN" altLang="en-US" smtClean="0"/>
              <a:pPr/>
              <a:t>15</a:t>
            </a:fld>
            <a:endParaRPr lang="zh-CN" altLang="en-US"/>
          </a:p>
        </p:txBody>
      </p:sp>
    </p:spTree>
    <p:extLst>
      <p:ext uri="{BB962C8B-B14F-4D97-AF65-F5344CB8AC3E}">
        <p14:creationId xmlns:p14="http://schemas.microsoft.com/office/powerpoint/2010/main" val="3877925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team</a:t>
            </a:r>
            <a:r>
              <a:rPr lang="en-US" altLang="zh-CN" baseline="0" dirty="0" smtClean="0"/>
              <a:t> collectively have over 30 years of experience in indoor air quality and energy efficiency. We developed </a:t>
            </a:r>
            <a:r>
              <a:rPr lang="en-US" altLang="zh-CN" baseline="0" dirty="0" err="1" smtClean="0"/>
              <a:t>Coclean</a:t>
            </a:r>
            <a:r>
              <a:rPr lang="en-US" altLang="zh-CN" baseline="0" dirty="0" smtClean="0"/>
              <a:t>-Analytics engine that goes through pattern recognition, statistical and thermal modeling to </a:t>
            </a:r>
            <a:r>
              <a:rPr lang="en-US" altLang="zh-CN" baseline="0" dirty="0" err="1" smtClean="0"/>
              <a:t>anlyze</a:t>
            </a:r>
            <a:r>
              <a:rPr lang="en-US" altLang="zh-CN" baseline="0" dirty="0" smtClean="0"/>
              <a:t> data collected by </a:t>
            </a:r>
            <a:r>
              <a:rPr lang="en-US" altLang="zh-CN" baseline="0" dirty="0" err="1" smtClean="0"/>
              <a:t>coclean</a:t>
            </a:r>
            <a:r>
              <a:rPr lang="en-US" altLang="zh-CN" baseline="0" dirty="0" smtClean="0"/>
              <a:t> in real time, and provides suggestions on the operation of the building.</a:t>
            </a:r>
            <a:endParaRPr lang="zh-CN" altLang="en-US" dirty="0"/>
          </a:p>
        </p:txBody>
      </p:sp>
      <p:sp>
        <p:nvSpPr>
          <p:cNvPr id="4" name="灯片编号占位符 3"/>
          <p:cNvSpPr>
            <a:spLocks noGrp="1"/>
          </p:cNvSpPr>
          <p:nvPr>
            <p:ph type="sldNum" sz="quarter" idx="10"/>
          </p:nvPr>
        </p:nvSpPr>
        <p:spPr/>
        <p:txBody>
          <a:bodyPr/>
          <a:lstStyle/>
          <a:p>
            <a:fld id="{A45B9674-144F-461F-A7B1-9830B1D4B396}" type="slidenum">
              <a:rPr lang="zh-CN" altLang="en-US" smtClean="0"/>
              <a:pPr/>
              <a:t>18</a:t>
            </a:fld>
            <a:endParaRPr lang="zh-CN" altLang="en-US"/>
          </a:p>
        </p:txBody>
      </p:sp>
    </p:spTree>
    <p:extLst>
      <p:ext uri="{BB962C8B-B14F-4D97-AF65-F5344CB8AC3E}">
        <p14:creationId xmlns:p14="http://schemas.microsoft.com/office/powerpoint/2010/main" val="1885713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FA2DB6F-F160-4273-BC69-B5D0CDFDDAE5}" type="datetime1">
              <a:rPr lang="zh-CN" altLang="en-US" smtClean="0"/>
              <a:t>2015/10/17</a:t>
            </a:fld>
            <a:endParaRPr lang="zh-CN" altLang="en-US"/>
          </a:p>
        </p:txBody>
      </p:sp>
      <p:sp>
        <p:nvSpPr>
          <p:cNvPr id="6" name="灯片编号占位符 5"/>
          <p:cNvSpPr>
            <a:spLocks noGrp="1"/>
          </p:cNvSpPr>
          <p:nvPr>
            <p:ph type="sldNum" sz="quarter" idx="12"/>
          </p:nvPr>
        </p:nvSpPr>
        <p:spPr/>
        <p:txBody>
          <a:bodyPr/>
          <a:lstStyle/>
          <a:p>
            <a:fld id="{FA06260A-2ED5-4123-B273-054DD99D4331}" type="slidenum">
              <a:rPr lang="zh-CN" altLang="en-US" smtClean="0"/>
              <a:pPr/>
              <a:t>‹#›</a:t>
            </a:fld>
            <a:endParaRPr lang="zh-CN"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685373"/>
            <a:ext cx="1731838" cy="432960"/>
          </a:xfrm>
          <a:prstGeom prst="rect">
            <a:avLst/>
          </a:prstGeom>
        </p:spPr>
      </p:pic>
    </p:spTree>
    <p:extLst>
      <p:ext uri="{BB962C8B-B14F-4D97-AF65-F5344CB8AC3E}">
        <p14:creationId xmlns:p14="http://schemas.microsoft.com/office/powerpoint/2010/main" val="9769985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600">
                <a:latin typeface="Yu Mincho" panose="02020400000000000000" pitchFamily="18" charset="-128"/>
                <a:ea typeface="Yu Mincho" panose="02020400000000000000" pitchFamily="18" charset="-128"/>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7766CA0-C6A2-4657-91D2-C98BE852324F}" type="datetime1">
              <a:rPr lang="zh-CN" altLang="en-US" smtClean="0"/>
              <a:t>2015/10/17</a:t>
            </a:fld>
            <a:endParaRPr lang="zh-CN" altLang="en-US"/>
          </a:p>
        </p:txBody>
      </p:sp>
      <p:sp>
        <p:nvSpPr>
          <p:cNvPr id="6" name="灯片编号占位符 5"/>
          <p:cNvSpPr>
            <a:spLocks noGrp="1"/>
          </p:cNvSpPr>
          <p:nvPr>
            <p:ph type="sldNum" sz="quarter" idx="12"/>
          </p:nvPr>
        </p:nvSpPr>
        <p:spPr/>
        <p:txBody>
          <a:bodyPr/>
          <a:lstStyle/>
          <a:p>
            <a:fld id="{FA06260A-2ED5-4123-B273-054DD99D4331}" type="slidenum">
              <a:rPr lang="zh-CN" altLang="en-US" smtClean="0"/>
              <a:pPr/>
              <a:t>‹#›</a:t>
            </a:fld>
            <a:endParaRPr lang="zh-CN"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685373"/>
            <a:ext cx="1731838" cy="4329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201" y="6563106"/>
            <a:ext cx="1358899" cy="237744"/>
          </a:xfrm>
          <a:prstGeom prst="rect">
            <a:avLst/>
          </a:prstGeom>
        </p:spPr>
      </p:pic>
    </p:spTree>
    <p:extLst>
      <p:ext uri="{BB962C8B-B14F-4D97-AF65-F5344CB8AC3E}">
        <p14:creationId xmlns:p14="http://schemas.microsoft.com/office/powerpoint/2010/main" val="9141387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E837AA9-CE9A-4217-A8DC-3D76095500DE}" type="datetime1">
              <a:rPr lang="zh-CN" altLang="en-US" smtClean="0"/>
              <a:t>2015/10/17</a:t>
            </a:fld>
            <a:endParaRPr lang="zh-CN" altLang="en-US"/>
          </a:p>
        </p:txBody>
      </p:sp>
      <p:sp>
        <p:nvSpPr>
          <p:cNvPr id="5" name="灯片编号占位符 4"/>
          <p:cNvSpPr>
            <a:spLocks noGrp="1"/>
          </p:cNvSpPr>
          <p:nvPr>
            <p:ph type="sldNum" sz="quarter" idx="12"/>
          </p:nvPr>
        </p:nvSpPr>
        <p:spPr/>
        <p:txBody>
          <a:bodyPr/>
          <a:lstStyle/>
          <a:p>
            <a:fld id="{FA06260A-2ED5-4123-B273-054DD99D4331}" type="slidenum">
              <a:rPr lang="zh-CN" altLang="en-US" smtClean="0"/>
              <a:pPr/>
              <a:t>‹#›</a:t>
            </a:fld>
            <a:endParaRPr lang="zh-CN" altLang="en-US"/>
          </a:p>
        </p:txBody>
      </p:sp>
    </p:spTree>
    <p:extLst>
      <p:ext uri="{BB962C8B-B14F-4D97-AF65-F5344CB8AC3E}">
        <p14:creationId xmlns:p14="http://schemas.microsoft.com/office/powerpoint/2010/main" val="34216433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2" name="Shape 12"/>
          <p:cNvSpPr>
            <a:spLocks noGrp="1"/>
          </p:cNvSpPr>
          <p:nvPr>
            <p:ph type="title"/>
          </p:nvPr>
        </p:nvSpPr>
        <p:spPr>
          <a:xfrm>
            <a:off x="838200" y="230187"/>
            <a:ext cx="10515600" cy="1595439"/>
          </a:xfrm>
          <a:prstGeom prst="rect">
            <a:avLst/>
          </a:prstGeom>
        </p:spPr>
        <p:txBody>
          <a:bodyPr/>
          <a:lstStyle>
            <a:lvl1pPr>
              <a:defRPr sz="4400">
                <a:latin typeface="Calibri Light"/>
                <a:ea typeface="Calibri Light"/>
                <a:cs typeface="Calibri Light"/>
                <a:sym typeface="Calibri Light"/>
              </a:defRPr>
            </a:lvl1pPr>
          </a:lstStyle>
          <a:p>
            <a:pPr lvl="0">
              <a:defRPr sz="1800"/>
            </a:pPr>
            <a:r>
              <a:rPr sz="4400"/>
              <a:t>标题文本</a:t>
            </a:r>
          </a:p>
        </p:txBody>
      </p:sp>
      <p:sp>
        <p:nvSpPr>
          <p:cNvPr id="13" name="Shape 13"/>
          <p:cNvSpPr>
            <a:spLocks noGrp="1"/>
          </p:cNvSpPr>
          <p:nvPr>
            <p:ph type="body" idx="1"/>
          </p:nvPr>
        </p:nvSpPr>
        <p:spPr>
          <a:xfrm>
            <a:off x="838200" y="1825625"/>
            <a:ext cx="10515600" cy="5032375"/>
          </a:xfrm>
          <a:prstGeom prst="rect">
            <a:avLst/>
          </a:prstGeom>
        </p:spPr>
        <p:txBody>
          <a:bodyPr/>
          <a:lstStyle/>
          <a:p>
            <a:pPr lvl="0">
              <a:defRPr sz="1800"/>
            </a:pPr>
            <a:r>
              <a:rPr sz="2800"/>
              <a:t>正文级别 1</a:t>
            </a:r>
          </a:p>
          <a:p>
            <a:pPr lvl="1">
              <a:defRPr sz="1800"/>
            </a:pPr>
            <a:r>
              <a:rPr sz="2800"/>
              <a:t>正文级别 2</a:t>
            </a:r>
          </a:p>
          <a:p>
            <a:pPr lvl="2">
              <a:defRPr sz="1800"/>
            </a:pPr>
            <a:r>
              <a:rPr sz="2800"/>
              <a:t>正文级别 3</a:t>
            </a:r>
          </a:p>
          <a:p>
            <a:pPr lvl="3">
              <a:defRPr sz="1800"/>
            </a:pPr>
            <a:r>
              <a:rPr sz="2800"/>
              <a:t>正文级别 4</a:t>
            </a:r>
          </a:p>
          <a:p>
            <a:pPr lvl="4">
              <a:defRPr sz="1800"/>
            </a:pPr>
            <a:r>
              <a:rPr sz="2800"/>
              <a:t>正文级别 5</a:t>
            </a:r>
          </a:p>
        </p:txBody>
      </p:sp>
      <p:sp>
        <p:nvSpPr>
          <p:cNvPr id="14" name="Shape 14"/>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76089336"/>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714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270000"/>
            <a:ext cx="10515600" cy="4906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02225E-05D5-4AA2-BCA9-76C512E23A19}" type="datetime1">
              <a:rPr lang="zh-CN" altLang="en-US" smtClean="0"/>
              <a:t>2015/10/17</a:t>
            </a:fld>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06260A-2ED5-4123-B273-054DD99D4331}" type="slidenum">
              <a:rPr lang="zh-CN" altLang="en-US" smtClean="0"/>
              <a:pPr/>
              <a:t>‹#›</a:t>
            </a:fld>
            <a:endParaRPr lang="zh-CN" altLang="en-US"/>
          </a:p>
        </p:txBody>
      </p:sp>
    </p:spTree>
    <p:extLst>
      <p:ext uri="{BB962C8B-B14F-4D97-AF65-F5344CB8AC3E}">
        <p14:creationId xmlns:p14="http://schemas.microsoft.com/office/powerpoint/2010/main" val="3244184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000" kern="1200">
          <a:solidFill>
            <a:schemeClr val="tx1"/>
          </a:solidFill>
          <a:latin typeface="Yu Mincho" panose="02020400000000000000" pitchFamily="18" charset="-128"/>
          <a:ea typeface="Yu Mincho" panose="02020400000000000000" pitchFamily="18"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u Gothic Light" panose="020B0300000000000000" pitchFamily="34" charset="-128"/>
          <a:ea typeface="Yu Gothic Light"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u Gothic Light" panose="020B0300000000000000" pitchFamily="34" charset="-128"/>
          <a:ea typeface="Yu Gothic Light" panose="020B03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u Gothic Light" panose="020B0300000000000000" pitchFamily="34" charset="-128"/>
          <a:ea typeface="Yu Gothic Light" panose="020B03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u Gothic Light" panose="020B0300000000000000" pitchFamily="34" charset="-128"/>
          <a:ea typeface="Yu Gothic Light" panose="020B03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u Gothic Light" panose="020B0300000000000000" pitchFamily="34" charset="-128"/>
          <a:ea typeface="Yu Gothic Light" panose="020B03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5.gif"/><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46.jpeg"/><Relationship Id="rId17" Type="http://schemas.openxmlformats.org/officeDocument/2006/relationships/image" Target="../media/image51.jpeg"/><Relationship Id="rId2" Type="http://schemas.openxmlformats.org/officeDocument/2006/relationships/notesSlide" Target="../notesSlides/notesSlide13.xml"/><Relationship Id="rId16" Type="http://schemas.openxmlformats.org/officeDocument/2006/relationships/image" Target="../media/image50.jpeg"/><Relationship Id="rId20"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png"/><Relationship Id="rId15" Type="http://schemas.openxmlformats.org/officeDocument/2006/relationships/image" Target="../media/image49.jpeg"/><Relationship Id="rId10" Type="http://schemas.openxmlformats.org/officeDocument/2006/relationships/image" Target="../media/image44.jpeg"/><Relationship Id="rId19" Type="http://schemas.openxmlformats.org/officeDocument/2006/relationships/image" Target="../media/image53.pn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s>
</file>

<file path=ppt/slides/_rels/slide23.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5.png"/><Relationship Id="rId2" Type="http://schemas.openxmlformats.org/officeDocument/2006/relationships/image" Target="../media/image55.tiff"/><Relationship Id="rId1" Type="http://schemas.openxmlformats.org/officeDocument/2006/relationships/slideLayout" Target="../slideLayouts/slideLayout2.xml"/><Relationship Id="rId6" Type="http://schemas.openxmlformats.org/officeDocument/2006/relationships/image" Target="../media/image59.tiff"/><Relationship Id="rId11" Type="http://schemas.openxmlformats.org/officeDocument/2006/relationships/image" Target="../media/image64.jpe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flipH="1">
            <a:off x="0" y="-362478"/>
            <a:ext cx="12192000" cy="7465956"/>
          </a:xfrm>
        </p:spPr>
      </p:pic>
      <p:sp>
        <p:nvSpPr>
          <p:cNvPr id="5" name="灯片编号占位符 4"/>
          <p:cNvSpPr>
            <a:spLocks noGrp="1"/>
          </p:cNvSpPr>
          <p:nvPr>
            <p:ph type="sldNum" sz="quarter" idx="12"/>
          </p:nvPr>
        </p:nvSpPr>
        <p:spPr/>
        <p:txBody>
          <a:bodyPr/>
          <a:lstStyle/>
          <a:p>
            <a:fld id="{FA06260A-2ED5-4123-B273-054DD99D4331}" type="slidenum">
              <a:rPr lang="zh-CN" altLang="en-US" smtClean="0"/>
              <a:pPr/>
              <a:t>1</a:t>
            </a:fld>
            <a:endParaRPr lang="zh-CN" altLang="en-US"/>
          </a:p>
        </p:txBody>
      </p:sp>
      <p:pic>
        <p:nvPicPr>
          <p:cNvPr id="7" name="image4.jpg"/>
          <p:cNvPicPr/>
          <p:nvPr/>
        </p:nvPicPr>
        <p:blipFill>
          <a:blip r:embed="rId3">
            <a:extLst/>
          </a:blip>
          <a:stretch>
            <a:fillRect/>
          </a:stretch>
        </p:blipFill>
        <p:spPr>
          <a:xfrm>
            <a:off x="5949823" y="665154"/>
            <a:ext cx="4407153" cy="980766"/>
          </a:xfrm>
          <a:prstGeom prst="rect">
            <a:avLst/>
          </a:prstGeom>
          <a:ln w="12700">
            <a:miter lim="400000"/>
          </a:ln>
        </p:spPr>
      </p:pic>
      <p:sp>
        <p:nvSpPr>
          <p:cNvPr id="8" name="Rectangle 4"/>
          <p:cNvSpPr/>
          <p:nvPr/>
        </p:nvSpPr>
        <p:spPr>
          <a:xfrm>
            <a:off x="6664048" y="3604879"/>
            <a:ext cx="2978701" cy="830997"/>
          </a:xfrm>
          <a:prstGeom prst="rect">
            <a:avLst/>
          </a:prstGeom>
        </p:spPr>
        <p:txBody>
          <a:bodyPr wrap="none">
            <a:spAutoFit/>
          </a:bodyPr>
          <a:lstStyle/>
          <a:p>
            <a:pPr algn="ctr"/>
            <a:r>
              <a:rPr lang="en-US" altLang="zh-CN" sz="2400" dirty="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rPr>
              <a:t>Ye</a:t>
            </a:r>
            <a:r>
              <a:rPr lang="en-US" altLang="zh-CN" sz="2400" dirty="0" smtClean="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rPr>
              <a:t> Zhao(</a:t>
            </a:r>
            <a:r>
              <a:rPr lang="zh-CN" altLang="en-US" sz="2400" dirty="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rPr>
              <a:t>赵冶</a:t>
            </a:r>
            <a:r>
              <a:rPr lang="en-US" altLang="zh-CN" sz="2400" dirty="0" smtClean="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rPr>
              <a:t>)</a:t>
            </a:r>
            <a:endParaRPr lang="en-US" altLang="zh-CN" sz="2400" dirty="0" smtClean="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endParaRPr>
          </a:p>
          <a:p>
            <a:pPr algn="ctr"/>
            <a:r>
              <a:rPr lang="en-US" altLang="zh-CN" sz="2400" dirty="0" smtClean="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rPr>
              <a:t>Co-Founder </a:t>
            </a:r>
            <a:r>
              <a:rPr lang="en-US" altLang="zh-CN" sz="2400" dirty="0" smtClean="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rPr>
              <a:t>&amp; </a:t>
            </a:r>
            <a:r>
              <a:rPr lang="en-US" altLang="zh-CN" sz="2400" dirty="0" smtClean="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rPr>
              <a:t>COO</a:t>
            </a:r>
            <a:endParaRPr lang="en-US" altLang="zh-CN" sz="2400" dirty="0" smtClean="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endParaRPr>
          </a:p>
        </p:txBody>
      </p:sp>
      <p:sp>
        <p:nvSpPr>
          <p:cNvPr id="13" name="Rectangle 4"/>
          <p:cNvSpPr/>
          <p:nvPr/>
        </p:nvSpPr>
        <p:spPr>
          <a:xfrm>
            <a:off x="5716674" y="1694241"/>
            <a:ext cx="4873450" cy="954107"/>
          </a:xfrm>
          <a:prstGeom prst="rect">
            <a:avLst/>
          </a:prstGeom>
        </p:spPr>
        <p:txBody>
          <a:bodyPr wrap="none">
            <a:spAutoFit/>
          </a:bodyPr>
          <a:lstStyle/>
          <a:p>
            <a:pPr algn="ctr"/>
            <a:r>
              <a:rPr lang="zh-CN" altLang="en-US" sz="2800" b="1" dirty="0" smtClean="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rPr>
              <a:t>个人呼吸健康系统</a:t>
            </a:r>
            <a:endParaRPr lang="en-US" altLang="zh-CN" sz="2800" b="1" dirty="0" smtClean="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endParaRPr>
          </a:p>
          <a:p>
            <a:pPr algn="ctr"/>
            <a:r>
              <a:rPr lang="en-US" altLang="zh-CN" sz="2800" b="1" dirty="0" smtClean="0">
                <a:solidFill>
                  <a:schemeClr val="tx1">
                    <a:lumMod val="65000"/>
                    <a:lumOff val="35000"/>
                  </a:schemeClr>
                </a:solidFill>
                <a:latin typeface="Yu Mincho" panose="02020400000000000000" pitchFamily="18" charset="-128"/>
                <a:ea typeface="Yu Mincho" panose="02020400000000000000" pitchFamily="18" charset="-128"/>
                <a:cs typeface="Arial" panose="020B0604020202020204" pitchFamily="34" charset="0"/>
              </a:rPr>
              <a:t>Personal Air Cleaning System</a:t>
            </a:r>
          </a:p>
        </p:txBody>
      </p:sp>
    </p:spTree>
    <p:extLst>
      <p:ext uri="{BB962C8B-B14F-4D97-AF65-F5344CB8AC3E}">
        <p14:creationId xmlns:p14="http://schemas.microsoft.com/office/powerpoint/2010/main" val="1190816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06260A-2ED5-4123-B273-054DD99D4331}" type="slidenum">
              <a:rPr lang="zh-CN" altLang="en-US" smtClean="0"/>
              <a:pPr/>
              <a:t>10</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00" y="-675"/>
            <a:ext cx="12193200" cy="6858675"/>
          </a:xfrm>
          <a:prstGeom prst="rect">
            <a:avLst/>
          </a:prstGeom>
        </p:spPr>
      </p:pic>
    </p:spTree>
    <p:extLst>
      <p:ext uri="{BB962C8B-B14F-4D97-AF65-F5344CB8AC3E}">
        <p14:creationId xmlns:p14="http://schemas.microsoft.com/office/powerpoint/2010/main" val="7695426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06260A-2ED5-4123-B273-054DD99D4331}" type="slidenum">
              <a:rPr lang="zh-CN" altLang="en-US" smtClean="0"/>
              <a:pPr/>
              <a:t>11</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3200" cy="6858675"/>
          </a:xfrm>
          <a:prstGeom prst="rect">
            <a:avLst/>
          </a:prstGeom>
        </p:spPr>
      </p:pic>
    </p:spTree>
    <p:extLst>
      <p:ext uri="{BB962C8B-B14F-4D97-AF65-F5344CB8AC3E}">
        <p14:creationId xmlns:p14="http://schemas.microsoft.com/office/powerpoint/2010/main" val="22436657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12085"/>
            <a:ext cx="10515600" cy="714375"/>
          </a:xfrm>
        </p:spPr>
        <p:txBody>
          <a:bodyPr/>
          <a:lstStyle/>
          <a:p>
            <a:pPr algn="ctr"/>
            <a:r>
              <a:rPr lang="en-US" altLang="zh-CN" dirty="0" smtClean="0"/>
              <a:t>COCLEAN </a:t>
            </a:r>
            <a:r>
              <a:rPr lang="en-US" altLang="zh-CN" dirty="0"/>
              <a:t>i</a:t>
            </a:r>
            <a:r>
              <a:rPr lang="en-US" altLang="zh-CN" dirty="0" smtClean="0"/>
              <a:t>s </a:t>
            </a:r>
            <a:r>
              <a:rPr lang="en-US" altLang="zh-CN" u="sng" dirty="0" smtClean="0"/>
              <a:t>not a normal</a:t>
            </a:r>
            <a:r>
              <a:rPr lang="en-US" altLang="zh-CN" dirty="0" smtClean="0"/>
              <a:t> air cleaner.</a:t>
            </a:r>
            <a:endParaRPr lang="zh-CN" altLang="en-US" dirty="0"/>
          </a:p>
        </p:txBody>
      </p:sp>
    </p:spTree>
    <p:extLst>
      <p:ext uri="{BB962C8B-B14F-4D97-AF65-F5344CB8AC3E}">
        <p14:creationId xmlns:p14="http://schemas.microsoft.com/office/powerpoint/2010/main" val="891311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FA06260A-2ED5-4123-B273-054DD99D4331}" type="slidenum">
              <a:rPr lang="zh-CN" altLang="en-US" smtClean="0"/>
              <a:pPr/>
              <a:t>13</a:t>
            </a:fld>
            <a:endParaRPr lang="zh-CN" altLang="en-US"/>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a:ext>
            </a:extLst>
          </a:blip>
          <a:srcRect l="902" r="1613"/>
          <a:stretch/>
        </p:blipFill>
        <p:spPr>
          <a:xfrm>
            <a:off x="0" y="0"/>
            <a:ext cx="12192000" cy="6858000"/>
          </a:xfrm>
          <a:prstGeom prst="rect">
            <a:avLst/>
          </a:prstGeom>
        </p:spPr>
      </p:pic>
      <p:sp>
        <p:nvSpPr>
          <p:cNvPr id="7" name="TextBox 7"/>
          <p:cNvSpPr txBox="1"/>
          <p:nvPr/>
        </p:nvSpPr>
        <p:spPr>
          <a:xfrm>
            <a:off x="5093243" y="6356350"/>
            <a:ext cx="2005513" cy="383872"/>
          </a:xfrm>
          <a:prstGeom prst="rect">
            <a:avLst/>
          </a:prstGeom>
          <a:noFill/>
        </p:spPr>
        <p:txBody>
          <a:bodyPr wrap="square" rtlCol="0">
            <a:spAutoFit/>
          </a:bodyPr>
          <a:lstStyle/>
          <a:p>
            <a:pPr algn="ctr"/>
            <a:r>
              <a:rPr lang="en-US" altLang="zh-CN" b="1" dirty="0" smtClean="0">
                <a:solidFill>
                  <a:srgbClr val="9BD5FA"/>
                </a:solidFill>
                <a:latin typeface="Yu Mincho" panose="02020400000000000000" pitchFamily="18" charset="-128"/>
                <a:ea typeface="Yu Mincho" panose="02020400000000000000" pitchFamily="18" charset="-128"/>
              </a:rPr>
              <a:t>Charging Station</a:t>
            </a:r>
            <a:endParaRPr lang="zh-CN" altLang="en-US" b="1" dirty="0">
              <a:solidFill>
                <a:srgbClr val="9BD5FA"/>
              </a:solidFill>
              <a:latin typeface="Yu Mincho" panose="02020400000000000000" pitchFamily="18" charset="-128"/>
              <a:ea typeface="Yu Mincho" panose="02020400000000000000" pitchFamily="18" charset="-128"/>
            </a:endParaRPr>
          </a:p>
        </p:txBody>
      </p:sp>
      <p:sp>
        <p:nvSpPr>
          <p:cNvPr id="10" name="TextBox 7"/>
          <p:cNvSpPr txBox="1"/>
          <p:nvPr/>
        </p:nvSpPr>
        <p:spPr>
          <a:xfrm>
            <a:off x="4930139" y="2934970"/>
            <a:ext cx="2331720" cy="369332"/>
          </a:xfrm>
          <a:prstGeom prst="rect">
            <a:avLst/>
          </a:prstGeom>
          <a:noFill/>
        </p:spPr>
        <p:txBody>
          <a:bodyPr wrap="square" rtlCol="0">
            <a:spAutoFit/>
          </a:bodyPr>
          <a:lstStyle/>
          <a:p>
            <a:pPr algn="ctr"/>
            <a:r>
              <a:rPr lang="en-US" altLang="zh-CN" b="1" dirty="0" smtClean="0">
                <a:solidFill>
                  <a:srgbClr val="9BD5FA"/>
                </a:solidFill>
                <a:latin typeface="Yu Mincho" panose="02020400000000000000" pitchFamily="18" charset="-128"/>
                <a:ea typeface="Yu Mincho" panose="02020400000000000000" pitchFamily="18" charset="-128"/>
              </a:rPr>
              <a:t>Portable Air Cleaner</a:t>
            </a:r>
            <a:endParaRPr lang="zh-CN" altLang="en-US" b="1" dirty="0">
              <a:solidFill>
                <a:srgbClr val="9BD5FA"/>
              </a:solidFill>
              <a:latin typeface="Yu Mincho" panose="02020400000000000000" pitchFamily="18" charset="-128"/>
              <a:ea typeface="Yu Mincho" panose="02020400000000000000" pitchFamily="18" charset="-128"/>
            </a:endParaRPr>
          </a:p>
        </p:txBody>
      </p:sp>
      <p:sp>
        <p:nvSpPr>
          <p:cNvPr id="11" name="文本框 10"/>
          <p:cNvSpPr txBox="1"/>
          <p:nvPr/>
        </p:nvSpPr>
        <p:spPr>
          <a:xfrm>
            <a:off x="0" y="1456154"/>
            <a:ext cx="12192000" cy="523220"/>
          </a:xfrm>
          <a:prstGeom prst="rect">
            <a:avLst/>
          </a:prstGeom>
          <a:solidFill>
            <a:schemeClr val="tx1"/>
          </a:solidFill>
        </p:spPr>
        <p:txBody>
          <a:bodyPr wrap="square" rtlCol="0">
            <a:spAutoFit/>
          </a:bodyPr>
          <a:lstStyle/>
          <a:p>
            <a:pPr algn="ctr"/>
            <a:r>
              <a:rPr lang="en-US" altLang="zh-CN" sz="2800" dirty="0" smtClean="0">
                <a:solidFill>
                  <a:schemeClr val="bg1"/>
                </a:solidFill>
                <a:latin typeface="Yu Mincho" panose="02020400000000000000" pitchFamily="18" charset="-128"/>
                <a:ea typeface="Yu Mincho" panose="02020400000000000000" pitchFamily="18" charset="-128"/>
              </a:rPr>
              <a:t>Monitoring Environment Status While Purifying</a:t>
            </a:r>
            <a:endParaRPr lang="zh-CN" altLang="en-US" sz="2800" dirty="0">
              <a:solidFill>
                <a:schemeClr val="bg1"/>
              </a:solidFill>
              <a:latin typeface="Yu Mincho" panose="02020400000000000000" pitchFamily="18" charset="-128"/>
              <a:ea typeface="Yu Mincho" panose="02020400000000000000" pitchFamily="18" charset="-128"/>
            </a:endParaRPr>
          </a:p>
        </p:txBody>
      </p:sp>
      <p:sp>
        <p:nvSpPr>
          <p:cNvPr id="12" name="文本框 11"/>
          <p:cNvSpPr txBox="1"/>
          <p:nvPr/>
        </p:nvSpPr>
        <p:spPr>
          <a:xfrm>
            <a:off x="9532620" y="3345180"/>
            <a:ext cx="1600200" cy="461665"/>
          </a:xfrm>
          <a:prstGeom prst="rect">
            <a:avLst/>
          </a:prstGeom>
          <a:solidFill>
            <a:schemeClr val="tx1"/>
          </a:solidFill>
        </p:spPr>
        <p:txBody>
          <a:bodyPr wrap="square" rtlCol="0">
            <a:spAutoFit/>
          </a:bodyPr>
          <a:lstStyle/>
          <a:p>
            <a:pPr algn="ctr"/>
            <a:r>
              <a:rPr lang="en-US" altLang="zh-CN" sz="1200" dirty="0" smtClean="0">
                <a:solidFill>
                  <a:schemeClr val="bg1"/>
                </a:solidFill>
              </a:rPr>
              <a:t>Temperature &amp; Humidity</a:t>
            </a:r>
            <a:endParaRPr lang="zh-CN" altLang="en-US" sz="1200" dirty="0">
              <a:solidFill>
                <a:schemeClr val="bg1"/>
              </a:solidFill>
            </a:endParaRPr>
          </a:p>
        </p:txBody>
      </p:sp>
      <p:sp>
        <p:nvSpPr>
          <p:cNvPr id="13" name="文本框 12"/>
          <p:cNvSpPr txBox="1"/>
          <p:nvPr/>
        </p:nvSpPr>
        <p:spPr>
          <a:xfrm>
            <a:off x="8404860" y="3436620"/>
            <a:ext cx="1089660" cy="276999"/>
          </a:xfrm>
          <a:prstGeom prst="rect">
            <a:avLst/>
          </a:prstGeom>
          <a:solidFill>
            <a:schemeClr val="tx1"/>
          </a:solidFill>
        </p:spPr>
        <p:txBody>
          <a:bodyPr wrap="square" rtlCol="0">
            <a:spAutoFit/>
          </a:bodyPr>
          <a:lstStyle/>
          <a:p>
            <a:pPr algn="ctr"/>
            <a:r>
              <a:rPr lang="en-US" altLang="zh-CN" sz="1200" dirty="0" smtClean="0">
                <a:solidFill>
                  <a:schemeClr val="bg1"/>
                </a:solidFill>
              </a:rPr>
              <a:t>Pollutant</a:t>
            </a:r>
            <a:endParaRPr lang="zh-CN" altLang="en-US" sz="1200" dirty="0">
              <a:solidFill>
                <a:schemeClr val="bg1"/>
              </a:solidFill>
            </a:endParaRPr>
          </a:p>
        </p:txBody>
      </p:sp>
      <p:sp>
        <p:nvSpPr>
          <p:cNvPr id="14" name="文本框 13"/>
          <p:cNvSpPr txBox="1"/>
          <p:nvPr/>
        </p:nvSpPr>
        <p:spPr>
          <a:xfrm>
            <a:off x="8404860" y="4806791"/>
            <a:ext cx="1089660" cy="461665"/>
          </a:xfrm>
          <a:prstGeom prst="rect">
            <a:avLst/>
          </a:prstGeom>
          <a:solidFill>
            <a:schemeClr val="tx1"/>
          </a:solidFill>
        </p:spPr>
        <p:txBody>
          <a:bodyPr wrap="square" rtlCol="0">
            <a:spAutoFit/>
          </a:bodyPr>
          <a:lstStyle/>
          <a:p>
            <a:pPr algn="ctr"/>
            <a:r>
              <a:rPr lang="en-US" altLang="zh-CN" sz="1200" dirty="0" smtClean="0">
                <a:solidFill>
                  <a:schemeClr val="bg1"/>
                </a:solidFill>
              </a:rPr>
              <a:t>Remote Notification</a:t>
            </a:r>
            <a:endParaRPr lang="zh-CN" altLang="en-US" sz="1200" dirty="0">
              <a:solidFill>
                <a:schemeClr val="bg1"/>
              </a:solidFill>
            </a:endParaRPr>
          </a:p>
        </p:txBody>
      </p:sp>
      <p:sp>
        <p:nvSpPr>
          <p:cNvPr id="15" name="文本框 14"/>
          <p:cNvSpPr txBox="1"/>
          <p:nvPr/>
        </p:nvSpPr>
        <p:spPr>
          <a:xfrm>
            <a:off x="9787890" y="4806791"/>
            <a:ext cx="1089660" cy="461665"/>
          </a:xfrm>
          <a:prstGeom prst="rect">
            <a:avLst/>
          </a:prstGeom>
          <a:solidFill>
            <a:schemeClr val="tx1"/>
          </a:solidFill>
        </p:spPr>
        <p:txBody>
          <a:bodyPr wrap="square" rtlCol="0">
            <a:spAutoFit/>
          </a:bodyPr>
          <a:lstStyle/>
          <a:p>
            <a:pPr algn="ctr"/>
            <a:r>
              <a:rPr lang="en-US" altLang="zh-CN" sz="1200" dirty="0" smtClean="0">
                <a:solidFill>
                  <a:schemeClr val="bg1"/>
                </a:solidFill>
              </a:rPr>
              <a:t>Intelligent Control</a:t>
            </a:r>
            <a:endParaRPr lang="zh-CN" altLang="en-US" sz="1200" dirty="0">
              <a:solidFill>
                <a:schemeClr val="bg1"/>
              </a:solidFill>
            </a:endParaRPr>
          </a:p>
        </p:txBody>
      </p:sp>
      <p:sp>
        <p:nvSpPr>
          <p:cNvPr id="16" name="文本框 15"/>
          <p:cNvSpPr txBox="1"/>
          <p:nvPr/>
        </p:nvSpPr>
        <p:spPr>
          <a:xfrm>
            <a:off x="2590800" y="4813557"/>
            <a:ext cx="1177290" cy="276999"/>
          </a:xfrm>
          <a:prstGeom prst="rect">
            <a:avLst/>
          </a:prstGeom>
          <a:solidFill>
            <a:schemeClr val="tx1"/>
          </a:solidFill>
        </p:spPr>
        <p:txBody>
          <a:bodyPr wrap="square" rtlCol="0">
            <a:spAutoFit/>
          </a:bodyPr>
          <a:lstStyle/>
          <a:p>
            <a:pPr algn="ctr"/>
            <a:r>
              <a:rPr lang="en-US" altLang="zh-CN" sz="1200" dirty="0" smtClean="0">
                <a:solidFill>
                  <a:schemeClr val="bg1"/>
                </a:solidFill>
              </a:rPr>
              <a:t>0 Consumables</a:t>
            </a:r>
            <a:endParaRPr lang="zh-CN" altLang="en-US" sz="1200" dirty="0">
              <a:solidFill>
                <a:schemeClr val="bg1"/>
              </a:solidFill>
            </a:endParaRPr>
          </a:p>
        </p:txBody>
      </p:sp>
      <p:sp>
        <p:nvSpPr>
          <p:cNvPr id="17" name="文本框 16"/>
          <p:cNvSpPr txBox="1"/>
          <p:nvPr/>
        </p:nvSpPr>
        <p:spPr>
          <a:xfrm>
            <a:off x="1203960" y="3406140"/>
            <a:ext cx="1264920" cy="276999"/>
          </a:xfrm>
          <a:prstGeom prst="rect">
            <a:avLst/>
          </a:prstGeom>
          <a:solidFill>
            <a:schemeClr val="tx1"/>
          </a:solidFill>
        </p:spPr>
        <p:txBody>
          <a:bodyPr wrap="square" rtlCol="0">
            <a:spAutoFit/>
          </a:bodyPr>
          <a:lstStyle/>
          <a:p>
            <a:pPr algn="ctr"/>
            <a:r>
              <a:rPr lang="en-US" altLang="zh-CN" sz="1200" dirty="0" smtClean="0">
                <a:solidFill>
                  <a:schemeClr val="bg1"/>
                </a:solidFill>
              </a:rPr>
              <a:t>Portable</a:t>
            </a:r>
            <a:endParaRPr lang="zh-CN" altLang="en-US" sz="1200" dirty="0">
              <a:solidFill>
                <a:schemeClr val="bg1"/>
              </a:solidFill>
            </a:endParaRPr>
          </a:p>
        </p:txBody>
      </p:sp>
      <p:sp>
        <p:nvSpPr>
          <p:cNvPr id="18" name="文本框 17"/>
          <p:cNvSpPr txBox="1"/>
          <p:nvPr/>
        </p:nvSpPr>
        <p:spPr>
          <a:xfrm>
            <a:off x="2571750" y="3406140"/>
            <a:ext cx="1264920" cy="276999"/>
          </a:xfrm>
          <a:prstGeom prst="rect">
            <a:avLst/>
          </a:prstGeom>
          <a:solidFill>
            <a:schemeClr val="tx1"/>
          </a:solidFill>
        </p:spPr>
        <p:txBody>
          <a:bodyPr wrap="square" rtlCol="0">
            <a:spAutoFit/>
          </a:bodyPr>
          <a:lstStyle/>
          <a:p>
            <a:pPr algn="ctr"/>
            <a:r>
              <a:rPr lang="en-US" altLang="zh-CN" sz="1200" dirty="0" smtClean="0">
                <a:solidFill>
                  <a:schemeClr val="bg1"/>
                </a:solidFill>
              </a:rPr>
              <a:t>Efficient</a:t>
            </a:r>
            <a:endParaRPr lang="zh-CN" altLang="en-US" sz="1200" dirty="0">
              <a:solidFill>
                <a:schemeClr val="bg1"/>
              </a:solidFill>
            </a:endParaRPr>
          </a:p>
        </p:txBody>
      </p:sp>
      <p:sp>
        <p:nvSpPr>
          <p:cNvPr id="19" name="文本框 18"/>
          <p:cNvSpPr txBox="1"/>
          <p:nvPr/>
        </p:nvSpPr>
        <p:spPr>
          <a:xfrm>
            <a:off x="1203960" y="4791551"/>
            <a:ext cx="1264920" cy="276999"/>
          </a:xfrm>
          <a:prstGeom prst="rect">
            <a:avLst/>
          </a:prstGeom>
          <a:solidFill>
            <a:schemeClr val="tx1"/>
          </a:solidFill>
        </p:spPr>
        <p:txBody>
          <a:bodyPr wrap="square" rtlCol="0">
            <a:spAutoFit/>
          </a:bodyPr>
          <a:lstStyle/>
          <a:p>
            <a:pPr algn="ctr"/>
            <a:r>
              <a:rPr lang="en-US" altLang="zh-CN" sz="1200" dirty="0" smtClean="0">
                <a:solidFill>
                  <a:schemeClr val="bg1"/>
                </a:solidFill>
              </a:rPr>
              <a:t>Active Ions</a:t>
            </a:r>
            <a:endParaRPr lang="zh-CN" altLang="en-US" sz="1200" dirty="0">
              <a:solidFill>
                <a:schemeClr val="bg1"/>
              </a:solidFill>
            </a:endParaRPr>
          </a:p>
        </p:txBody>
      </p:sp>
    </p:spTree>
    <p:extLst>
      <p:ext uri="{BB962C8B-B14F-4D97-AF65-F5344CB8AC3E}">
        <p14:creationId xmlns:p14="http://schemas.microsoft.com/office/powerpoint/2010/main" val="422543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1"/>
            <a:ext cx="12192000" cy="7147560"/>
          </a:xfrm>
        </p:spPr>
      </p:pic>
      <p:sp>
        <p:nvSpPr>
          <p:cNvPr id="5" name="灯片编号占位符 4"/>
          <p:cNvSpPr>
            <a:spLocks noGrp="1"/>
          </p:cNvSpPr>
          <p:nvPr>
            <p:ph type="sldNum" sz="quarter" idx="12"/>
          </p:nvPr>
        </p:nvSpPr>
        <p:spPr/>
        <p:txBody>
          <a:bodyPr/>
          <a:lstStyle/>
          <a:p>
            <a:fld id="{FA06260A-2ED5-4123-B273-054DD99D4331}" type="slidenum">
              <a:rPr lang="zh-CN" altLang="en-US" smtClean="0"/>
              <a:pPr/>
              <a:t>14</a:t>
            </a:fld>
            <a:endParaRPr lang="zh-CN" altLang="en-US"/>
          </a:p>
        </p:txBody>
      </p:sp>
    </p:spTree>
    <p:extLst>
      <p:ext uri="{BB962C8B-B14F-4D97-AF65-F5344CB8AC3E}">
        <p14:creationId xmlns:p14="http://schemas.microsoft.com/office/powerpoint/2010/main" val="2213247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6088" y="3119922"/>
            <a:ext cx="2926080" cy="1391478"/>
          </a:xfrm>
          <a:prstGeom prst="rect">
            <a:avLst/>
          </a:prstGeom>
        </p:spPr>
      </p:pic>
      <p:sp>
        <p:nvSpPr>
          <p:cNvPr id="2" name="Title 1"/>
          <p:cNvSpPr>
            <a:spLocks noGrp="1"/>
          </p:cNvSpPr>
          <p:nvPr>
            <p:ph type="title"/>
          </p:nvPr>
        </p:nvSpPr>
        <p:spPr/>
        <p:txBody>
          <a:bodyPr/>
          <a:lstStyle/>
          <a:p>
            <a:r>
              <a:rPr lang="en-US" altLang="zh-CN" dirty="0" smtClean="0"/>
              <a:t>System Uploads Real-Time IAQ Data to the Cloud</a:t>
            </a:r>
            <a:endParaRPr lang="zh-CN" altLang="en-US" dirty="0"/>
          </a:p>
        </p:txBody>
      </p:sp>
      <p:pic>
        <p:nvPicPr>
          <p:cNvPr id="3074" name="Picture 2" descr="http://www.icosky.com/icon/png/System/Fresh%20Addon/Weather%20cloud.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b="28825"/>
          <a:stretch/>
        </p:blipFill>
        <p:spPr bwMode="auto">
          <a:xfrm>
            <a:off x="4580306" y="1225487"/>
            <a:ext cx="2438400" cy="1136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36.media.tumblr.com/9fc696c609461bfb9ded4fa55b8d0d6a/tumblr_nka284dqLV1u9xx5bo1_1280.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5019086" y="5293803"/>
            <a:ext cx="1608774" cy="87242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a:off x="2192293" y="2079080"/>
            <a:ext cx="2388013" cy="109677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596227" y="2272693"/>
            <a:ext cx="2147604" cy="98318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pic>
        <p:nvPicPr>
          <p:cNvPr id="3078" name="Picture 6" descr="https://tixeertne.files.wordpress.com/2013/04/wifi.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31601" y="2496360"/>
            <a:ext cx="545946" cy="43027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flipH="1">
            <a:off x="5649449" y="2689398"/>
            <a:ext cx="4954" cy="246891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951256" y="2689398"/>
            <a:ext cx="23589" cy="232430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pic>
        <p:nvPicPr>
          <p:cNvPr id="3080" name="Picture 8" descr="http://www.pongcase.com/blog/wp-content/uploads/2013/08/400x300xbars-green.png.pagespeed.ic_.7Imd3r4ECJ-250x187.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590303" y="3580947"/>
            <a:ext cx="438601" cy="32807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tixeertne.files.wordpress.com/2013/04/wifi.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597967" y="4044511"/>
            <a:ext cx="462088" cy="364185"/>
          </a:xfrm>
          <a:prstGeom prst="rect">
            <a:avLst/>
          </a:prstGeom>
          <a:noFill/>
          <a:extLst>
            <a:ext uri="{909E8E84-426E-40DD-AFC4-6F175D3DCCD1}">
              <a14:hiddenFill xmlns:a14="http://schemas.microsoft.com/office/drawing/2010/main">
                <a:solidFill>
                  <a:srgbClr val="FFFFFF"/>
                </a:solidFill>
              </a14:hiddenFill>
            </a:ext>
          </a:extLst>
        </p:spPr>
      </p:pic>
      <p:sp>
        <p:nvSpPr>
          <p:cNvPr id="3073" name="TextBox 3072"/>
          <p:cNvSpPr txBox="1"/>
          <p:nvPr/>
        </p:nvSpPr>
        <p:spPr>
          <a:xfrm>
            <a:off x="356235" y="4535497"/>
            <a:ext cx="2533650" cy="369332"/>
          </a:xfrm>
          <a:prstGeom prst="rect">
            <a:avLst/>
          </a:prstGeom>
          <a:noFill/>
        </p:spPr>
        <p:txBody>
          <a:bodyPr wrap="square" rtlCol="0">
            <a:spAutoFit/>
          </a:bodyPr>
          <a:lstStyle/>
          <a:p>
            <a:pPr algn="ctr"/>
            <a:r>
              <a:rPr lang="en-US" altLang="zh-CN" dirty="0" smtClean="0"/>
              <a:t>Charging Station</a:t>
            </a:r>
            <a:endParaRPr lang="zh-CN" altLang="en-US" dirty="0"/>
          </a:p>
        </p:txBody>
      </p:sp>
      <p:sp>
        <p:nvSpPr>
          <p:cNvPr id="40" name="TextBox 39"/>
          <p:cNvSpPr txBox="1"/>
          <p:nvPr/>
        </p:nvSpPr>
        <p:spPr>
          <a:xfrm>
            <a:off x="4556648" y="6256464"/>
            <a:ext cx="2533650" cy="369332"/>
          </a:xfrm>
          <a:prstGeom prst="rect">
            <a:avLst/>
          </a:prstGeom>
          <a:noFill/>
        </p:spPr>
        <p:txBody>
          <a:bodyPr wrap="square" rtlCol="0">
            <a:spAutoFit/>
          </a:bodyPr>
          <a:lstStyle/>
          <a:p>
            <a:pPr algn="ctr"/>
            <a:r>
              <a:rPr lang="en-US" altLang="zh-CN" dirty="0" smtClean="0"/>
              <a:t>App</a:t>
            </a:r>
            <a:endParaRPr lang="zh-CN" altLang="en-US" dirty="0"/>
          </a:p>
        </p:txBody>
      </p:sp>
      <p:sp>
        <p:nvSpPr>
          <p:cNvPr id="41" name="TextBox 40"/>
          <p:cNvSpPr txBox="1"/>
          <p:nvPr/>
        </p:nvSpPr>
        <p:spPr>
          <a:xfrm>
            <a:off x="8535100" y="4224030"/>
            <a:ext cx="2533650" cy="369332"/>
          </a:xfrm>
          <a:prstGeom prst="rect">
            <a:avLst/>
          </a:prstGeom>
          <a:noFill/>
        </p:spPr>
        <p:txBody>
          <a:bodyPr wrap="square" rtlCol="0">
            <a:spAutoFit/>
          </a:bodyPr>
          <a:lstStyle/>
          <a:p>
            <a:pPr algn="ctr"/>
            <a:r>
              <a:rPr lang="en-US" altLang="zh-CN" dirty="0" smtClean="0"/>
              <a:t>Portable Air Cleaner</a:t>
            </a:r>
            <a:endParaRPr lang="zh-CN" altLang="en-US" dirty="0"/>
          </a:p>
        </p:txBody>
      </p:sp>
      <p:sp>
        <p:nvSpPr>
          <p:cNvPr id="42" name="TextBox 41"/>
          <p:cNvSpPr txBox="1"/>
          <p:nvPr/>
        </p:nvSpPr>
        <p:spPr>
          <a:xfrm>
            <a:off x="4532681" y="1634878"/>
            <a:ext cx="2533650" cy="369332"/>
          </a:xfrm>
          <a:prstGeom prst="rect">
            <a:avLst/>
          </a:prstGeom>
          <a:noFill/>
        </p:spPr>
        <p:txBody>
          <a:bodyPr wrap="square" rtlCol="0">
            <a:spAutoFit/>
          </a:bodyPr>
          <a:lstStyle/>
          <a:p>
            <a:pPr algn="ctr"/>
            <a:r>
              <a:rPr lang="en-US" altLang="zh-CN" dirty="0" smtClean="0"/>
              <a:t>Cloud</a:t>
            </a:r>
            <a:endParaRPr lang="zh-CN" altLang="en-US" dirty="0"/>
          </a:p>
        </p:txBody>
      </p:sp>
      <p:sp>
        <p:nvSpPr>
          <p:cNvPr id="3075" name="Freeform 3074"/>
          <p:cNvSpPr/>
          <p:nvPr/>
        </p:nvSpPr>
        <p:spPr>
          <a:xfrm>
            <a:off x="2963391" y="3277891"/>
            <a:ext cx="6019560" cy="303056"/>
          </a:xfrm>
          <a:custGeom>
            <a:avLst/>
            <a:gdLst>
              <a:gd name="connsiteX0" fmla="*/ 0 w 4610173"/>
              <a:gd name="connsiteY0" fmla="*/ 609600 h 609600"/>
              <a:gd name="connsiteX1" fmla="*/ 400050 w 4610173"/>
              <a:gd name="connsiteY1" fmla="*/ 361950 h 609600"/>
              <a:gd name="connsiteX2" fmla="*/ 666750 w 4610173"/>
              <a:gd name="connsiteY2" fmla="*/ 266700 h 609600"/>
              <a:gd name="connsiteX3" fmla="*/ 838200 w 4610173"/>
              <a:gd name="connsiteY3" fmla="*/ 209550 h 609600"/>
              <a:gd name="connsiteX4" fmla="*/ 952500 w 4610173"/>
              <a:gd name="connsiteY4" fmla="*/ 190500 h 609600"/>
              <a:gd name="connsiteX5" fmla="*/ 1162050 w 4610173"/>
              <a:gd name="connsiteY5" fmla="*/ 152400 h 609600"/>
              <a:gd name="connsiteX6" fmla="*/ 1333500 w 4610173"/>
              <a:gd name="connsiteY6" fmla="*/ 133350 h 609600"/>
              <a:gd name="connsiteX7" fmla="*/ 1485900 w 4610173"/>
              <a:gd name="connsiteY7" fmla="*/ 114300 h 609600"/>
              <a:gd name="connsiteX8" fmla="*/ 1600200 w 4610173"/>
              <a:gd name="connsiteY8" fmla="*/ 76200 h 609600"/>
              <a:gd name="connsiteX9" fmla="*/ 1809750 w 4610173"/>
              <a:gd name="connsiteY9" fmla="*/ 38100 h 609600"/>
              <a:gd name="connsiteX10" fmla="*/ 1866900 w 4610173"/>
              <a:gd name="connsiteY10" fmla="*/ 19050 h 609600"/>
              <a:gd name="connsiteX11" fmla="*/ 1962150 w 4610173"/>
              <a:gd name="connsiteY11" fmla="*/ 0 h 609600"/>
              <a:gd name="connsiteX12" fmla="*/ 2876550 w 4610173"/>
              <a:gd name="connsiteY12" fmla="*/ 19050 h 609600"/>
              <a:gd name="connsiteX13" fmla="*/ 3086100 w 4610173"/>
              <a:gd name="connsiteY13" fmla="*/ 76200 h 609600"/>
              <a:gd name="connsiteX14" fmla="*/ 3257550 w 4610173"/>
              <a:gd name="connsiteY14" fmla="*/ 95250 h 609600"/>
              <a:gd name="connsiteX15" fmla="*/ 3333750 w 4610173"/>
              <a:gd name="connsiteY15" fmla="*/ 114300 h 609600"/>
              <a:gd name="connsiteX16" fmla="*/ 3429000 w 4610173"/>
              <a:gd name="connsiteY16" fmla="*/ 133350 h 609600"/>
              <a:gd name="connsiteX17" fmla="*/ 3486150 w 4610173"/>
              <a:gd name="connsiteY17" fmla="*/ 171450 h 609600"/>
              <a:gd name="connsiteX18" fmla="*/ 3600450 w 4610173"/>
              <a:gd name="connsiteY18" fmla="*/ 228600 h 609600"/>
              <a:gd name="connsiteX19" fmla="*/ 3790950 w 4610173"/>
              <a:gd name="connsiteY19" fmla="*/ 266700 h 609600"/>
              <a:gd name="connsiteX20" fmla="*/ 3924300 w 4610173"/>
              <a:gd name="connsiteY20" fmla="*/ 304800 h 609600"/>
              <a:gd name="connsiteX21" fmla="*/ 4000500 w 4610173"/>
              <a:gd name="connsiteY21" fmla="*/ 323850 h 609600"/>
              <a:gd name="connsiteX22" fmla="*/ 4057650 w 4610173"/>
              <a:gd name="connsiteY22" fmla="*/ 361950 h 609600"/>
              <a:gd name="connsiteX23" fmla="*/ 4191000 w 4610173"/>
              <a:gd name="connsiteY23" fmla="*/ 381000 h 609600"/>
              <a:gd name="connsiteX24" fmla="*/ 4343400 w 4610173"/>
              <a:gd name="connsiteY24" fmla="*/ 419100 h 609600"/>
              <a:gd name="connsiteX25" fmla="*/ 4514850 w 4610173"/>
              <a:gd name="connsiteY25" fmla="*/ 476250 h 609600"/>
              <a:gd name="connsiteX26" fmla="*/ 4572000 w 4610173"/>
              <a:gd name="connsiteY26" fmla="*/ 495300 h 609600"/>
              <a:gd name="connsiteX27" fmla="*/ 4610100 w 4610173"/>
              <a:gd name="connsiteY27" fmla="*/ 5715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10173" h="609600">
                <a:moveTo>
                  <a:pt x="0" y="609600"/>
                </a:moveTo>
                <a:cubicBezTo>
                  <a:pt x="133350" y="527050"/>
                  <a:pt x="247899" y="399988"/>
                  <a:pt x="400050" y="361950"/>
                </a:cubicBezTo>
                <a:cubicBezTo>
                  <a:pt x="608386" y="309866"/>
                  <a:pt x="280094" y="395585"/>
                  <a:pt x="666750" y="266700"/>
                </a:cubicBezTo>
                <a:cubicBezTo>
                  <a:pt x="723900" y="247650"/>
                  <a:pt x="778778" y="219454"/>
                  <a:pt x="838200" y="209550"/>
                </a:cubicBezTo>
                <a:lnTo>
                  <a:pt x="952500" y="190500"/>
                </a:lnTo>
                <a:cubicBezTo>
                  <a:pt x="1051268" y="172542"/>
                  <a:pt x="1056797" y="166434"/>
                  <a:pt x="1162050" y="152400"/>
                </a:cubicBezTo>
                <a:cubicBezTo>
                  <a:pt x="1219047" y="144800"/>
                  <a:pt x="1276392" y="140069"/>
                  <a:pt x="1333500" y="133350"/>
                </a:cubicBezTo>
                <a:lnTo>
                  <a:pt x="1485900" y="114300"/>
                </a:lnTo>
                <a:cubicBezTo>
                  <a:pt x="1524000" y="101600"/>
                  <a:pt x="1561454" y="86767"/>
                  <a:pt x="1600200" y="76200"/>
                </a:cubicBezTo>
                <a:cubicBezTo>
                  <a:pt x="1676471" y="55399"/>
                  <a:pt x="1731335" y="55526"/>
                  <a:pt x="1809750" y="38100"/>
                </a:cubicBezTo>
                <a:cubicBezTo>
                  <a:pt x="1829352" y="33744"/>
                  <a:pt x="1847419" y="23920"/>
                  <a:pt x="1866900" y="19050"/>
                </a:cubicBezTo>
                <a:cubicBezTo>
                  <a:pt x="1898312" y="11197"/>
                  <a:pt x="1930400" y="6350"/>
                  <a:pt x="1962150" y="0"/>
                </a:cubicBezTo>
                <a:lnTo>
                  <a:pt x="2876550" y="19050"/>
                </a:lnTo>
                <a:cubicBezTo>
                  <a:pt x="3067544" y="26257"/>
                  <a:pt x="2871173" y="52319"/>
                  <a:pt x="3086100" y="76200"/>
                </a:cubicBezTo>
                <a:lnTo>
                  <a:pt x="3257550" y="95250"/>
                </a:lnTo>
                <a:cubicBezTo>
                  <a:pt x="3282950" y="101600"/>
                  <a:pt x="3308192" y="108620"/>
                  <a:pt x="3333750" y="114300"/>
                </a:cubicBezTo>
                <a:cubicBezTo>
                  <a:pt x="3365358" y="121324"/>
                  <a:pt x="3398683" y="121981"/>
                  <a:pt x="3429000" y="133350"/>
                </a:cubicBezTo>
                <a:cubicBezTo>
                  <a:pt x="3450437" y="141389"/>
                  <a:pt x="3466136" y="160331"/>
                  <a:pt x="3486150" y="171450"/>
                </a:cubicBezTo>
                <a:cubicBezTo>
                  <a:pt x="3523387" y="192137"/>
                  <a:pt x="3559792" y="215894"/>
                  <a:pt x="3600450" y="228600"/>
                </a:cubicBezTo>
                <a:cubicBezTo>
                  <a:pt x="3662260" y="247916"/>
                  <a:pt x="3727630" y="253131"/>
                  <a:pt x="3790950" y="266700"/>
                </a:cubicBezTo>
                <a:cubicBezTo>
                  <a:pt x="3910057" y="292223"/>
                  <a:pt x="3824345" y="276241"/>
                  <a:pt x="3924300" y="304800"/>
                </a:cubicBezTo>
                <a:cubicBezTo>
                  <a:pt x="3949474" y="311993"/>
                  <a:pt x="3975100" y="317500"/>
                  <a:pt x="4000500" y="323850"/>
                </a:cubicBezTo>
                <a:cubicBezTo>
                  <a:pt x="4019550" y="336550"/>
                  <a:pt x="4035720" y="355371"/>
                  <a:pt x="4057650" y="361950"/>
                </a:cubicBezTo>
                <a:cubicBezTo>
                  <a:pt x="4100658" y="374852"/>
                  <a:pt x="4146971" y="372194"/>
                  <a:pt x="4191000" y="381000"/>
                </a:cubicBezTo>
                <a:cubicBezTo>
                  <a:pt x="4242347" y="391269"/>
                  <a:pt x="4293724" y="402541"/>
                  <a:pt x="4343400" y="419100"/>
                </a:cubicBezTo>
                <a:lnTo>
                  <a:pt x="4514850" y="476250"/>
                </a:lnTo>
                <a:lnTo>
                  <a:pt x="4572000" y="495300"/>
                </a:lnTo>
                <a:cubicBezTo>
                  <a:pt x="4613622" y="557734"/>
                  <a:pt x="4610100" y="529555"/>
                  <a:pt x="4610100" y="571500"/>
                </a:cubicBezTo>
              </a:path>
            </a:pathLst>
          </a:custGeom>
          <a:noFill/>
          <a:ln w="31750">
            <a:prstDash val="dash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p:cNvSpPr/>
          <p:nvPr/>
        </p:nvSpPr>
        <p:spPr>
          <a:xfrm>
            <a:off x="10684092" y="60096"/>
            <a:ext cx="1507908" cy="365205"/>
          </a:xfrm>
          <a:prstGeom prst="rect">
            <a:avLst/>
          </a:prstGeom>
          <a:solidFill>
            <a:srgbClr val="65A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prstClr val="white"/>
                </a:solidFill>
                <a:latin typeface="微软雅黑" pitchFamily="34" charset="-122"/>
                <a:ea typeface="微软雅黑" pitchFamily="34" charset="-122"/>
                <a:cs typeface="Arial" pitchFamily="34" charset="0"/>
              </a:rPr>
              <a:t>Product</a:t>
            </a:r>
            <a:endParaRPr lang="en-US" sz="1600" dirty="0">
              <a:solidFill>
                <a:prstClr val="white"/>
              </a:solidFill>
              <a:latin typeface="微软雅黑" pitchFamily="34" charset="-122"/>
              <a:ea typeface="微软雅黑" pitchFamily="34" charset="-122"/>
              <a:cs typeface="Arial" pitchFamily="34" charset="0"/>
            </a:endParaRPr>
          </a:p>
        </p:txBody>
      </p:sp>
      <p:sp>
        <p:nvSpPr>
          <p:cNvPr id="6" name="Slide Number Placeholder 5"/>
          <p:cNvSpPr>
            <a:spLocks noGrp="1"/>
          </p:cNvSpPr>
          <p:nvPr>
            <p:ph type="sldNum" sz="quarter" idx="12"/>
          </p:nvPr>
        </p:nvSpPr>
        <p:spPr/>
        <p:txBody>
          <a:bodyPr/>
          <a:lstStyle/>
          <a:p>
            <a:fld id="{FA06260A-2ED5-4123-B273-054DD99D4331}" type="slidenum">
              <a:rPr lang="zh-CN" altLang="en-US" smtClean="0"/>
              <a:pPr/>
              <a:t>15</a:t>
            </a:fld>
            <a:endParaRPr lang="zh-CN" altLang="en-US"/>
          </a:p>
        </p:txBody>
      </p:sp>
      <p:pic>
        <p:nvPicPr>
          <p:cNvPr id="4" name="Picture 3"/>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310276" y="3130550"/>
            <a:ext cx="1013779" cy="1056167"/>
          </a:xfrm>
          <a:prstGeom prst="rect">
            <a:avLst/>
          </a:prstGeom>
        </p:spPr>
      </p:pic>
      <p:grpSp>
        <p:nvGrpSpPr>
          <p:cNvPr id="19" name="Group 18"/>
          <p:cNvGrpSpPr/>
          <p:nvPr/>
        </p:nvGrpSpPr>
        <p:grpSpPr>
          <a:xfrm>
            <a:off x="6814225" y="4904829"/>
            <a:ext cx="1912721" cy="1612420"/>
            <a:chOff x="7608346" y="4904829"/>
            <a:chExt cx="1912721" cy="1612420"/>
          </a:xfrm>
        </p:grpSpPr>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608346" y="4904829"/>
              <a:ext cx="924099" cy="1612420"/>
            </a:xfrm>
            <a:prstGeom prst="rect">
              <a:avLst/>
            </a:prstGeom>
          </p:spPr>
        </p:pic>
        <p:pic>
          <p:nvPicPr>
            <p:cNvPr id="32" name="Picture 3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596968" y="4904829"/>
              <a:ext cx="924099" cy="1612420"/>
            </a:xfrm>
            <a:prstGeom prst="rect">
              <a:avLst/>
            </a:prstGeom>
          </p:spPr>
        </p:pic>
        <p:pic>
          <p:nvPicPr>
            <p:cNvPr id="18" name="Picture 17"/>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721342" y="5186380"/>
              <a:ext cx="648718" cy="1120148"/>
            </a:xfrm>
            <a:prstGeom prst="rect">
              <a:avLst/>
            </a:prstGeom>
          </p:spPr>
        </p:pic>
      </p:grpSp>
      <p:sp>
        <p:nvSpPr>
          <p:cNvPr id="3" name="文本框 2"/>
          <p:cNvSpPr txBox="1"/>
          <p:nvPr/>
        </p:nvSpPr>
        <p:spPr>
          <a:xfrm>
            <a:off x="2129943" y="1821330"/>
            <a:ext cx="1550517" cy="646331"/>
          </a:xfrm>
          <a:prstGeom prst="rect">
            <a:avLst/>
          </a:prstGeom>
          <a:noFill/>
        </p:spPr>
        <p:txBody>
          <a:bodyPr wrap="square" rtlCol="0">
            <a:spAutoFit/>
          </a:bodyPr>
          <a:lstStyle/>
          <a:p>
            <a:pPr algn="ctr"/>
            <a:r>
              <a:rPr lang="en-US" altLang="zh-CN" dirty="0" smtClean="0"/>
              <a:t>Uploads data every 15min</a:t>
            </a:r>
            <a:endParaRPr lang="zh-CN" altLang="en-US" dirty="0"/>
          </a:p>
        </p:txBody>
      </p:sp>
    </p:spTree>
    <p:extLst>
      <p:ext uri="{BB962C8B-B14F-4D97-AF65-F5344CB8AC3E}">
        <p14:creationId xmlns:p14="http://schemas.microsoft.com/office/powerpoint/2010/main" val="36419567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06260A-2ED5-4123-B273-054DD99D4331}" type="slidenum">
              <a:rPr lang="zh-CN" altLang="en-US" smtClean="0"/>
              <a:pPr/>
              <a:t>16</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26726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12085"/>
            <a:ext cx="10515600" cy="714375"/>
          </a:xfrm>
        </p:spPr>
        <p:txBody>
          <a:bodyPr/>
          <a:lstStyle/>
          <a:p>
            <a:pPr algn="ctr"/>
            <a:r>
              <a:rPr lang="en-US" altLang="zh-CN" dirty="0" smtClean="0"/>
              <a:t>COCLEAN </a:t>
            </a:r>
            <a:r>
              <a:rPr lang="en-US" altLang="zh-CN" dirty="0"/>
              <a:t>i</a:t>
            </a:r>
            <a:r>
              <a:rPr lang="en-US" altLang="zh-CN" dirty="0" smtClean="0"/>
              <a:t>s </a:t>
            </a:r>
            <a:r>
              <a:rPr lang="en-US" altLang="zh-CN" u="sng" dirty="0" smtClean="0"/>
              <a:t>more than</a:t>
            </a:r>
            <a:r>
              <a:rPr lang="en-US" altLang="zh-CN" dirty="0" smtClean="0"/>
              <a:t> an air cleaner.</a:t>
            </a:r>
            <a:endParaRPr lang="zh-CN" altLang="en-US" dirty="0"/>
          </a:p>
        </p:txBody>
      </p:sp>
    </p:spTree>
    <p:extLst>
      <p:ext uri="{BB962C8B-B14F-4D97-AF65-F5344CB8AC3E}">
        <p14:creationId xmlns:p14="http://schemas.microsoft.com/office/powerpoint/2010/main" val="1035684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sldNum" sz="quarter" idx="2"/>
          </p:nvPr>
        </p:nvSpPr>
        <p:spPr>
          <a:xfrm>
            <a:off x="8610600" y="6221730"/>
            <a:ext cx="2743200" cy="269240"/>
          </a:xfrm>
          <a:prstGeom prst="rect">
            <a:avLst/>
          </a:prstGeom>
          <a:extLst>
            <a:ext uri="{C572A759-6A51-4108-AA02-DFA0A04FC94B}">
              <ma14:wrappingTextBoxFlag xmlns:ma14="http://schemas.microsoft.com/office/mac/drawingml/2011/main" xmlns=""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18</a:t>
            </a:fld>
            <a:endParaRPr sz="1200">
              <a:solidFill>
                <a:srgbClr val="888888"/>
              </a:solidFill>
            </a:endParaRPr>
          </a:p>
        </p:txBody>
      </p:sp>
      <p:grpSp>
        <p:nvGrpSpPr>
          <p:cNvPr id="175" name="Group 175"/>
          <p:cNvGrpSpPr/>
          <p:nvPr/>
        </p:nvGrpSpPr>
        <p:grpSpPr>
          <a:xfrm>
            <a:off x="3593794" y="1263244"/>
            <a:ext cx="6033068" cy="806021"/>
            <a:chOff x="0" y="0"/>
            <a:chExt cx="6033066" cy="806020"/>
          </a:xfrm>
        </p:grpSpPr>
        <p:grpSp>
          <p:nvGrpSpPr>
            <p:cNvPr id="173" name="Group 173"/>
            <p:cNvGrpSpPr/>
            <p:nvPr/>
          </p:nvGrpSpPr>
          <p:grpSpPr>
            <a:xfrm>
              <a:off x="193417" y="112716"/>
              <a:ext cx="5839649" cy="553995"/>
              <a:chOff x="0" y="0"/>
              <a:chExt cx="5839648" cy="553993"/>
            </a:xfrm>
          </p:grpSpPr>
          <p:sp>
            <p:nvSpPr>
              <p:cNvPr id="171" name="Shape 171"/>
              <p:cNvSpPr/>
              <p:nvPr/>
            </p:nvSpPr>
            <p:spPr>
              <a:xfrm>
                <a:off x="0" y="0"/>
                <a:ext cx="2749245" cy="5539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rPr lang="en-US" sz="1400" dirty="0" smtClean="0">
                    <a:solidFill>
                      <a:srgbClr val="2F2F2F"/>
                    </a:solidFill>
                  </a:rPr>
                  <a:t>User Provides</a:t>
                </a:r>
                <a:r>
                  <a:rPr sz="1400" dirty="0" smtClean="0">
                    <a:solidFill>
                      <a:srgbClr val="2F2F2F"/>
                    </a:solidFill>
                  </a:rPr>
                  <a:t> </a:t>
                </a:r>
                <a:endParaRPr sz="1400" dirty="0">
                  <a:solidFill>
                    <a:srgbClr val="2F2F2F"/>
                  </a:solidFill>
                </a:endParaRPr>
              </a:p>
              <a:p>
                <a:pPr lvl="0"/>
                <a:r>
                  <a:rPr lang="en-US" sz="1600" b="1" dirty="0" smtClean="0">
                    <a:solidFill>
                      <a:srgbClr val="2F2F2F"/>
                    </a:solidFill>
                  </a:rPr>
                  <a:t>User info, location, IAQ data</a:t>
                </a:r>
                <a:endParaRPr sz="1600" b="1" dirty="0">
                  <a:solidFill>
                    <a:srgbClr val="2F2F2F"/>
                  </a:solidFill>
                </a:endParaRPr>
              </a:p>
            </p:txBody>
          </p:sp>
          <p:sp>
            <p:nvSpPr>
              <p:cNvPr id="172" name="Shape 172"/>
              <p:cNvSpPr/>
              <p:nvPr/>
            </p:nvSpPr>
            <p:spPr>
              <a:xfrm>
                <a:off x="3056532" y="0"/>
                <a:ext cx="2783116" cy="5539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rPr sz="1400" dirty="0">
                    <a:solidFill>
                      <a:srgbClr val="2F2F2F"/>
                    </a:solidFill>
                  </a:rPr>
                  <a:t>COCLEAN </a:t>
                </a:r>
                <a:r>
                  <a:rPr lang="en-US" sz="1400" dirty="0" smtClean="0">
                    <a:solidFill>
                      <a:srgbClr val="2F2F2F"/>
                    </a:solidFill>
                  </a:rPr>
                  <a:t>Provides</a:t>
                </a:r>
                <a:endParaRPr sz="1400" dirty="0">
                  <a:solidFill>
                    <a:srgbClr val="2F2F2F"/>
                  </a:solidFill>
                </a:endParaRPr>
              </a:p>
              <a:p>
                <a:pPr lvl="0"/>
                <a:r>
                  <a:rPr lang="en-US" sz="1600" b="1" dirty="0" smtClean="0">
                    <a:solidFill>
                      <a:srgbClr val="2F2F2F"/>
                    </a:solidFill>
                  </a:rPr>
                  <a:t>Weather, GIS, Facility Data, etc.</a:t>
                </a:r>
                <a:endParaRPr sz="1600" b="1" dirty="0">
                  <a:solidFill>
                    <a:srgbClr val="2F2F2F"/>
                  </a:solidFill>
                </a:endParaRPr>
              </a:p>
            </p:txBody>
          </p:sp>
        </p:grpSp>
        <p:sp>
          <p:nvSpPr>
            <p:cNvPr id="174" name="Shape 174"/>
            <p:cNvSpPr/>
            <p:nvPr/>
          </p:nvSpPr>
          <p:spPr>
            <a:xfrm>
              <a:off x="0" y="0"/>
              <a:ext cx="6026380" cy="806020"/>
            </a:xfrm>
            <a:prstGeom prst="rect">
              <a:avLst/>
            </a:prstGeom>
            <a:noFill/>
            <a:ln w="12700" cap="flat">
              <a:solidFill>
                <a:srgbClr val="4A78B3"/>
              </a:solidFill>
              <a:prstDash val="solid"/>
              <a:miter lim="800000"/>
            </a:ln>
            <a:effectLst/>
          </p:spPr>
          <p:txBody>
            <a:bodyPr wrap="square" lIns="0" tIns="0" rIns="0" bIns="0" numCol="1" anchor="ctr">
              <a:noAutofit/>
            </a:bodyPr>
            <a:lstStyle/>
            <a:p>
              <a:pPr lvl="0" algn="ctr">
                <a:defRPr sz="2000">
                  <a:solidFill>
                    <a:srgbClr val="FFFFFF"/>
                  </a:solidFill>
                </a:defRPr>
              </a:pPr>
              <a:endParaRPr/>
            </a:p>
          </p:txBody>
        </p:sp>
      </p:grpSp>
      <p:sp>
        <p:nvSpPr>
          <p:cNvPr id="176" name="Shape 176"/>
          <p:cNvSpPr/>
          <p:nvPr/>
        </p:nvSpPr>
        <p:spPr>
          <a:xfrm>
            <a:off x="3599082" y="5580624"/>
            <a:ext cx="6027781"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gn="ctr"/>
            <a:r>
              <a:rPr lang="en-US" b="1" dirty="0" smtClean="0">
                <a:solidFill>
                  <a:srgbClr val="65AA2B"/>
                </a:solidFill>
              </a:rPr>
              <a:t>Effective, efficient, low cost, scalable IAQ monitoring and diagnostics for all CoClean users</a:t>
            </a:r>
            <a:endParaRPr b="1" dirty="0">
              <a:solidFill>
                <a:srgbClr val="65AA2B"/>
              </a:solidFill>
            </a:endParaRPr>
          </a:p>
        </p:txBody>
      </p:sp>
      <p:sp>
        <p:nvSpPr>
          <p:cNvPr id="177" name="Shape 177"/>
          <p:cNvSpPr/>
          <p:nvPr/>
        </p:nvSpPr>
        <p:spPr>
          <a:xfrm flipV="1">
            <a:off x="4896524" y="3003166"/>
            <a:ext cx="1048575" cy="12033"/>
          </a:xfrm>
          <a:prstGeom prst="line">
            <a:avLst/>
          </a:prstGeom>
          <a:ln w="25400">
            <a:solidFill>
              <a:srgbClr val="4A78B3"/>
            </a:solidFill>
            <a:miter/>
            <a:tailEnd type="triangle"/>
          </a:ln>
        </p:spPr>
        <p:txBody>
          <a:bodyPr lIns="0" tIns="0" rIns="0" bIns="0"/>
          <a:lstStyle/>
          <a:p>
            <a:pPr lvl="0" defTabSz="457200">
              <a:defRPr sz="1200">
                <a:latin typeface="+mn-lt"/>
                <a:ea typeface="+mn-ea"/>
                <a:cs typeface="+mn-cs"/>
                <a:sym typeface="Helvetica"/>
              </a:defRPr>
            </a:pPr>
            <a:endParaRPr/>
          </a:p>
        </p:txBody>
      </p:sp>
      <p:pic>
        <p:nvPicPr>
          <p:cNvPr id="178" name="image11.png"/>
          <p:cNvPicPr/>
          <p:nvPr/>
        </p:nvPicPr>
        <p:blipFill>
          <a:blip r:embed="rId3" cstate="print">
            <a:extLst>
              <a:ext uri="{28A0092B-C50C-407E-A947-70E740481C1C}">
                <a14:useLocalDpi xmlns:a14="http://schemas.microsoft.com/office/drawing/2010/main"/>
              </a:ext>
            </a:extLst>
          </a:blip>
          <a:srcRect/>
          <a:stretch>
            <a:fillRect/>
          </a:stretch>
        </p:blipFill>
        <p:spPr>
          <a:xfrm>
            <a:off x="4101892" y="2641126"/>
            <a:ext cx="758537" cy="748146"/>
          </a:xfrm>
          <a:prstGeom prst="rect">
            <a:avLst/>
          </a:prstGeom>
          <a:ln w="12700">
            <a:miter lim="400000"/>
          </a:ln>
        </p:spPr>
      </p:pic>
      <p:pic>
        <p:nvPicPr>
          <p:cNvPr id="179" name="image12.png"/>
          <p:cNvPicPr/>
          <p:nvPr/>
        </p:nvPicPr>
        <p:blipFill>
          <a:blip r:embed="rId4">
            <a:extLst/>
          </a:blip>
          <a:stretch>
            <a:fillRect/>
          </a:stretch>
        </p:blipFill>
        <p:spPr>
          <a:xfrm>
            <a:off x="5945097" y="2597922"/>
            <a:ext cx="1182717" cy="810491"/>
          </a:xfrm>
          <a:prstGeom prst="rect">
            <a:avLst/>
          </a:prstGeom>
          <a:ln w="12700">
            <a:miter lim="400000"/>
          </a:ln>
        </p:spPr>
      </p:pic>
      <p:pic>
        <p:nvPicPr>
          <p:cNvPr id="180" name="image13.png"/>
          <p:cNvPicPr/>
          <p:nvPr/>
        </p:nvPicPr>
        <p:blipFill>
          <a:blip r:embed="rId5">
            <a:extLst/>
          </a:blip>
          <a:stretch>
            <a:fillRect/>
          </a:stretch>
        </p:blipFill>
        <p:spPr>
          <a:xfrm>
            <a:off x="8124702" y="2609474"/>
            <a:ext cx="971795" cy="811449"/>
          </a:xfrm>
          <a:prstGeom prst="rect">
            <a:avLst/>
          </a:prstGeom>
          <a:ln w="12700">
            <a:miter lim="400000"/>
          </a:ln>
        </p:spPr>
      </p:pic>
      <p:sp>
        <p:nvSpPr>
          <p:cNvPr id="181" name="Shape 181"/>
          <p:cNvSpPr/>
          <p:nvPr/>
        </p:nvSpPr>
        <p:spPr>
          <a:xfrm>
            <a:off x="7158173" y="3009183"/>
            <a:ext cx="966530" cy="6016"/>
          </a:xfrm>
          <a:prstGeom prst="line">
            <a:avLst/>
          </a:prstGeom>
          <a:ln w="25400">
            <a:solidFill>
              <a:srgbClr val="4A78B3"/>
            </a:solidFill>
            <a:miter/>
            <a:tailEnd type="triangle"/>
          </a:ln>
        </p:spPr>
        <p:txBody>
          <a:bodyPr lIns="0" tIns="0" rIns="0" bIns="0"/>
          <a:lstStyle/>
          <a:p>
            <a:pPr lvl="0" defTabSz="457200">
              <a:defRPr sz="1200">
                <a:latin typeface="+mn-lt"/>
                <a:ea typeface="+mn-ea"/>
                <a:cs typeface="+mn-cs"/>
                <a:sym typeface="Helvetica"/>
              </a:defRPr>
            </a:pPr>
            <a:endParaRPr/>
          </a:p>
        </p:txBody>
      </p:sp>
      <p:sp>
        <p:nvSpPr>
          <p:cNvPr id="182" name="Shape 182"/>
          <p:cNvSpPr/>
          <p:nvPr/>
        </p:nvSpPr>
        <p:spPr>
          <a:xfrm rot="16200000" flipH="1">
            <a:off x="8264533" y="4051282"/>
            <a:ext cx="2398850" cy="306957"/>
          </a:xfrm>
          <a:custGeom>
            <a:avLst/>
            <a:gdLst/>
            <a:ahLst/>
            <a:cxnLst>
              <a:cxn ang="0">
                <a:pos x="wd2" y="hd2"/>
              </a:cxn>
              <a:cxn ang="5400000">
                <a:pos x="wd2" y="hd2"/>
              </a:cxn>
              <a:cxn ang="10800000">
                <a:pos x="wd2" y="hd2"/>
              </a:cxn>
              <a:cxn ang="16200000">
                <a:pos x="wd2" y="hd2"/>
              </a:cxn>
            </a:cxnLst>
            <a:rect l="0" t="0" r="r" b="b"/>
            <a:pathLst>
              <a:path w="21600" h="21600" extrusionOk="0">
                <a:moveTo>
                  <a:pt x="95" y="0"/>
                </a:moveTo>
                <a:lnTo>
                  <a:pt x="0" y="0"/>
                </a:lnTo>
                <a:lnTo>
                  <a:pt x="0" y="21600"/>
                </a:lnTo>
                <a:lnTo>
                  <a:pt x="21600" y="21600"/>
                </a:lnTo>
              </a:path>
            </a:pathLst>
          </a:custGeom>
          <a:ln w="25400">
            <a:solidFill>
              <a:srgbClr val="4A78B3"/>
            </a:solidFill>
            <a:miter/>
            <a:tailEnd type="triangle"/>
          </a:ln>
        </p:spPr>
        <p:txBody>
          <a:bodyPr lIns="0" tIns="0" rIns="0" bIns="0" anchor="ctr"/>
          <a:lstStyle/>
          <a:p>
            <a:pPr lvl="0"/>
            <a:endParaRPr/>
          </a:p>
        </p:txBody>
      </p:sp>
      <p:grpSp>
        <p:nvGrpSpPr>
          <p:cNvPr id="185" name="Group 185"/>
          <p:cNvGrpSpPr/>
          <p:nvPr/>
        </p:nvGrpSpPr>
        <p:grpSpPr>
          <a:xfrm>
            <a:off x="4315870" y="3443237"/>
            <a:ext cx="314936" cy="396241"/>
            <a:chOff x="0" y="0"/>
            <a:chExt cx="314935" cy="396240"/>
          </a:xfrm>
        </p:grpSpPr>
        <p:sp>
          <p:nvSpPr>
            <p:cNvPr id="183" name="Shape 183"/>
            <p:cNvSpPr/>
            <p:nvPr/>
          </p:nvSpPr>
          <p:spPr>
            <a:xfrm>
              <a:off x="3107" y="44664"/>
              <a:ext cx="311829" cy="3118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B9BD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184" name="Shape 184"/>
            <p:cNvSpPr/>
            <p:nvPr/>
          </p:nvSpPr>
          <p:spPr>
            <a:xfrm>
              <a:off x="0" y="0"/>
              <a:ext cx="314936"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1</a:t>
              </a:r>
            </a:p>
          </p:txBody>
        </p:sp>
      </p:grpSp>
      <p:sp>
        <p:nvSpPr>
          <p:cNvPr id="186" name="Shape 186"/>
          <p:cNvSpPr/>
          <p:nvPr/>
        </p:nvSpPr>
        <p:spPr>
          <a:xfrm>
            <a:off x="3535317" y="3961651"/>
            <a:ext cx="187604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gn="ctr"/>
            <a:r>
              <a:rPr lang="en-US" b="1" dirty="0" smtClean="0">
                <a:solidFill>
                  <a:srgbClr val="2F2F2F"/>
                </a:solidFill>
              </a:rPr>
              <a:t>Pattern </a:t>
            </a:r>
            <a:r>
              <a:rPr lang="en-US" b="1" dirty="0" err="1" smtClean="0">
                <a:solidFill>
                  <a:srgbClr val="2F2F2F"/>
                </a:solidFill>
              </a:rPr>
              <a:t>Reco</a:t>
            </a:r>
            <a:r>
              <a:rPr lang="en-US" b="1" dirty="0" smtClean="0">
                <a:solidFill>
                  <a:srgbClr val="2F2F2F"/>
                </a:solidFill>
              </a:rPr>
              <a:t>.</a:t>
            </a:r>
            <a:r>
              <a:rPr b="1" dirty="0" smtClean="0">
                <a:solidFill>
                  <a:srgbClr val="2F2F2F"/>
                </a:solidFill>
              </a:rPr>
              <a:t> </a:t>
            </a:r>
            <a:endParaRPr b="1" dirty="0">
              <a:solidFill>
                <a:srgbClr val="2F2F2F"/>
              </a:solidFill>
            </a:endParaRPr>
          </a:p>
        </p:txBody>
      </p:sp>
      <p:sp>
        <p:nvSpPr>
          <p:cNvPr id="187" name="Shape 187"/>
          <p:cNvSpPr/>
          <p:nvPr/>
        </p:nvSpPr>
        <p:spPr>
          <a:xfrm>
            <a:off x="5603950" y="3961651"/>
            <a:ext cx="1876040" cy="92333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gn="ctr"/>
            <a:r>
              <a:rPr lang="en-US" b="1" dirty="0" smtClean="0">
                <a:solidFill>
                  <a:srgbClr val="2F2F2F"/>
                </a:solidFill>
              </a:rPr>
              <a:t>Dev. Model</a:t>
            </a:r>
          </a:p>
          <a:p>
            <a:pPr lvl="0" algn="ctr"/>
            <a:r>
              <a:rPr lang="en-US" dirty="0" smtClean="0">
                <a:solidFill>
                  <a:srgbClr val="2F2F2F"/>
                </a:solidFill>
              </a:rPr>
              <a:t>Using computer simulation</a:t>
            </a:r>
            <a:endParaRPr dirty="0">
              <a:solidFill>
                <a:srgbClr val="2F2F2F"/>
              </a:solidFill>
            </a:endParaRPr>
          </a:p>
        </p:txBody>
      </p:sp>
      <p:sp>
        <p:nvSpPr>
          <p:cNvPr id="188" name="Shape 188"/>
          <p:cNvSpPr/>
          <p:nvPr/>
        </p:nvSpPr>
        <p:spPr>
          <a:xfrm>
            <a:off x="7672580" y="3961651"/>
            <a:ext cx="1876040" cy="80021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gn="ctr"/>
            <a:r>
              <a:rPr lang="en-US" b="1" dirty="0" err="1" smtClean="0">
                <a:solidFill>
                  <a:srgbClr val="2F2F2F"/>
                </a:solidFill>
              </a:rPr>
              <a:t>Eval</a:t>
            </a:r>
            <a:r>
              <a:rPr lang="en-US" b="1" dirty="0" smtClean="0">
                <a:solidFill>
                  <a:srgbClr val="2F2F2F"/>
                </a:solidFill>
              </a:rPr>
              <a:t>. IAQ</a:t>
            </a:r>
            <a:endParaRPr b="1" dirty="0">
              <a:solidFill>
                <a:srgbClr val="2F2F2F"/>
              </a:solidFill>
            </a:endParaRPr>
          </a:p>
          <a:p>
            <a:pPr lvl="0" algn="ctr"/>
            <a:r>
              <a:rPr lang="en-US" sz="1400" dirty="0" smtClean="0">
                <a:solidFill>
                  <a:srgbClr val="2F2F2F"/>
                </a:solidFill>
              </a:rPr>
              <a:t>According to national standards</a:t>
            </a:r>
            <a:endParaRPr sz="1400" dirty="0">
              <a:solidFill>
                <a:srgbClr val="2F2F2F"/>
              </a:solidFill>
            </a:endParaRPr>
          </a:p>
        </p:txBody>
      </p:sp>
      <p:grpSp>
        <p:nvGrpSpPr>
          <p:cNvPr id="191" name="Group 191"/>
          <p:cNvGrpSpPr/>
          <p:nvPr/>
        </p:nvGrpSpPr>
        <p:grpSpPr>
          <a:xfrm>
            <a:off x="6384502" y="3443237"/>
            <a:ext cx="314936" cy="396241"/>
            <a:chOff x="0" y="0"/>
            <a:chExt cx="314935" cy="396240"/>
          </a:xfrm>
        </p:grpSpPr>
        <p:sp>
          <p:nvSpPr>
            <p:cNvPr id="189" name="Shape 189"/>
            <p:cNvSpPr/>
            <p:nvPr/>
          </p:nvSpPr>
          <p:spPr>
            <a:xfrm>
              <a:off x="3107" y="44664"/>
              <a:ext cx="311829" cy="3118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B9BD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190" name="Shape 190"/>
            <p:cNvSpPr/>
            <p:nvPr/>
          </p:nvSpPr>
          <p:spPr>
            <a:xfrm>
              <a:off x="0" y="0"/>
              <a:ext cx="314936"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2</a:t>
              </a:r>
            </a:p>
          </p:txBody>
        </p:sp>
      </p:grpSp>
      <p:grpSp>
        <p:nvGrpSpPr>
          <p:cNvPr id="194" name="Group 194"/>
          <p:cNvGrpSpPr/>
          <p:nvPr/>
        </p:nvGrpSpPr>
        <p:grpSpPr>
          <a:xfrm>
            <a:off x="8453133" y="3443237"/>
            <a:ext cx="314936" cy="396241"/>
            <a:chOff x="0" y="0"/>
            <a:chExt cx="314935" cy="396240"/>
          </a:xfrm>
        </p:grpSpPr>
        <p:sp>
          <p:nvSpPr>
            <p:cNvPr id="192" name="Shape 192"/>
            <p:cNvSpPr/>
            <p:nvPr/>
          </p:nvSpPr>
          <p:spPr>
            <a:xfrm>
              <a:off x="3107" y="44664"/>
              <a:ext cx="311829" cy="3118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B9BD5"/>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193" name="Shape 193"/>
            <p:cNvSpPr/>
            <p:nvPr/>
          </p:nvSpPr>
          <p:spPr>
            <a:xfrm>
              <a:off x="0" y="0"/>
              <a:ext cx="314936"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3</a:t>
              </a:r>
            </a:p>
          </p:txBody>
        </p:sp>
      </p:grpSp>
      <p:sp>
        <p:nvSpPr>
          <p:cNvPr id="195" name="Shape 195"/>
          <p:cNvSpPr/>
          <p:nvPr/>
        </p:nvSpPr>
        <p:spPr>
          <a:xfrm rot="16200000" flipH="1">
            <a:off x="3407196" y="2383850"/>
            <a:ext cx="821562" cy="4483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55" y="0"/>
                </a:lnTo>
                <a:lnTo>
                  <a:pt x="21555" y="21600"/>
                </a:lnTo>
                <a:lnTo>
                  <a:pt x="21600" y="21600"/>
                </a:lnTo>
              </a:path>
            </a:pathLst>
          </a:custGeom>
          <a:ln w="25400">
            <a:solidFill>
              <a:srgbClr val="4A78B3"/>
            </a:solidFill>
            <a:miter/>
            <a:tailEnd type="triangle"/>
          </a:ln>
        </p:spPr>
        <p:txBody>
          <a:bodyPr lIns="0" tIns="0" rIns="0" bIns="0" anchor="ctr"/>
          <a:lstStyle/>
          <a:p>
            <a:pPr lvl="0"/>
            <a:endParaRPr/>
          </a:p>
        </p:txBody>
      </p:sp>
      <p:sp>
        <p:nvSpPr>
          <p:cNvPr id="196" name="Shape 196"/>
          <p:cNvSpPr/>
          <p:nvPr/>
        </p:nvSpPr>
        <p:spPr>
          <a:xfrm>
            <a:off x="3593794" y="5485429"/>
            <a:ext cx="6026381" cy="806021"/>
          </a:xfrm>
          <a:prstGeom prst="rect">
            <a:avLst/>
          </a:prstGeom>
          <a:ln w="12700">
            <a:solidFill>
              <a:srgbClr val="4A78B3"/>
            </a:solidFill>
            <a:miter/>
          </a:ln>
        </p:spPr>
        <p:txBody>
          <a:bodyPr lIns="0" tIns="0" rIns="0" bIns="0" anchor="ctr"/>
          <a:lstStyle/>
          <a:p>
            <a:pPr lvl="0" algn="ctr">
              <a:defRPr>
                <a:solidFill>
                  <a:srgbClr val="FFFFFF"/>
                </a:solidFill>
              </a:defRPr>
            </a:pPr>
            <a:endParaRPr/>
          </a:p>
        </p:txBody>
      </p:sp>
      <p:sp>
        <p:nvSpPr>
          <p:cNvPr id="197" name="Shape 197"/>
          <p:cNvSpPr/>
          <p:nvPr/>
        </p:nvSpPr>
        <p:spPr>
          <a:xfrm>
            <a:off x="647701" y="2566876"/>
            <a:ext cx="2148672" cy="224676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lgn="ctr"/>
            <a:r>
              <a:rPr lang="en-US" sz="2000" b="1" dirty="0" smtClean="0">
                <a:solidFill>
                  <a:srgbClr val="65AA2B"/>
                </a:solidFill>
              </a:rPr>
              <a:t>IAQ Time Series Data</a:t>
            </a:r>
            <a:endParaRPr sz="2000" b="1" dirty="0">
              <a:solidFill>
                <a:srgbClr val="65AA2B"/>
              </a:solidFill>
            </a:endParaRPr>
          </a:p>
          <a:p>
            <a:pPr lvl="0" algn="ctr"/>
            <a:r>
              <a:rPr sz="2000" b="1" dirty="0">
                <a:solidFill>
                  <a:srgbClr val="65AA2B"/>
                </a:solidFill>
              </a:rPr>
              <a:t>+</a:t>
            </a:r>
          </a:p>
          <a:p>
            <a:pPr lvl="0" algn="ctr"/>
            <a:r>
              <a:rPr lang="en-US" sz="2000" b="1" dirty="0" smtClean="0">
                <a:solidFill>
                  <a:srgbClr val="65AA2B"/>
                </a:solidFill>
              </a:rPr>
              <a:t>Pattern Recognition</a:t>
            </a:r>
            <a:endParaRPr sz="2000" b="1" dirty="0">
              <a:solidFill>
                <a:srgbClr val="65AA2B"/>
              </a:solidFill>
            </a:endParaRPr>
          </a:p>
          <a:p>
            <a:pPr lvl="0" algn="ctr"/>
            <a:r>
              <a:rPr sz="2000" b="1" dirty="0">
                <a:solidFill>
                  <a:srgbClr val="65AA2B"/>
                </a:solidFill>
              </a:rPr>
              <a:t>=</a:t>
            </a:r>
          </a:p>
          <a:p>
            <a:pPr lvl="0" algn="ctr"/>
            <a:r>
              <a:rPr lang="en-US" sz="2000" b="1" dirty="0" smtClean="0">
                <a:solidFill>
                  <a:srgbClr val="65AA2B"/>
                </a:solidFill>
              </a:rPr>
              <a:t>Scalable Impact</a:t>
            </a:r>
            <a:endParaRPr sz="2000" b="1" dirty="0">
              <a:solidFill>
                <a:srgbClr val="65AA2B"/>
              </a:solidFill>
            </a:endParaRPr>
          </a:p>
        </p:txBody>
      </p:sp>
      <p:sp>
        <p:nvSpPr>
          <p:cNvPr id="198" name="Shape 198"/>
          <p:cNvSpPr/>
          <p:nvPr/>
        </p:nvSpPr>
        <p:spPr>
          <a:xfrm>
            <a:off x="304800" y="273361"/>
            <a:ext cx="10379292" cy="53553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lnSpc>
                <a:spcPct val="90000"/>
              </a:lnSpc>
              <a:spcBef>
                <a:spcPct val="0"/>
              </a:spcBef>
            </a:pPr>
            <a:r>
              <a:rPr sz="3200" dirty="0">
                <a:latin typeface="Yu Mincho" panose="02020400000000000000" pitchFamily="18" charset="-128"/>
                <a:ea typeface="Yu Mincho" panose="02020400000000000000" pitchFamily="18" charset="-128"/>
                <a:cs typeface="+mj-cs"/>
              </a:rPr>
              <a:t>COCLEAN</a:t>
            </a:r>
            <a:r>
              <a:rPr lang="en-US" sz="3200" dirty="0" smtClean="0">
                <a:latin typeface="Yu Mincho" panose="02020400000000000000" pitchFamily="18" charset="-128"/>
                <a:ea typeface="Yu Mincho" panose="02020400000000000000" pitchFamily="18" charset="-128"/>
                <a:cs typeface="+mj-cs"/>
              </a:rPr>
              <a:t>-Analytics Enables Large-Scale Monitoring</a:t>
            </a:r>
            <a:endParaRPr sz="3200" dirty="0">
              <a:latin typeface="Yu Mincho" panose="02020400000000000000" pitchFamily="18" charset="-128"/>
              <a:ea typeface="Yu Mincho" panose="02020400000000000000" pitchFamily="18" charset="-128"/>
              <a:cs typeface="+mj-cs"/>
            </a:endParaRPr>
          </a:p>
        </p:txBody>
      </p:sp>
      <p:pic>
        <p:nvPicPr>
          <p:cNvPr id="205" name="image3.jpg"/>
          <p:cNvPicPr/>
          <p:nvPr/>
        </p:nvPicPr>
        <p:blipFill>
          <a:blip r:embed="rId6">
            <a:extLst/>
          </a:blip>
          <a:stretch>
            <a:fillRect/>
          </a:stretch>
        </p:blipFill>
        <p:spPr>
          <a:xfrm>
            <a:off x="1" y="6491718"/>
            <a:ext cx="1645921" cy="366283"/>
          </a:xfrm>
          <a:prstGeom prst="rect">
            <a:avLst/>
          </a:prstGeom>
          <a:ln w="12700">
            <a:miter lim="400000"/>
          </a:ln>
        </p:spPr>
      </p:pic>
      <p:sp>
        <p:nvSpPr>
          <p:cNvPr id="37" name="Rectangle 36"/>
          <p:cNvSpPr/>
          <p:nvPr/>
        </p:nvSpPr>
        <p:spPr>
          <a:xfrm>
            <a:off x="10684092" y="60096"/>
            <a:ext cx="1507908" cy="365205"/>
          </a:xfrm>
          <a:prstGeom prst="rect">
            <a:avLst/>
          </a:prstGeom>
          <a:solidFill>
            <a:srgbClr val="65A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微软雅黑" pitchFamily="34" charset="-122"/>
                <a:ea typeface="微软雅黑" pitchFamily="34" charset="-122"/>
                <a:cs typeface="Arial" pitchFamily="34" charset="0"/>
              </a:rPr>
              <a:t>Service</a:t>
            </a:r>
            <a:endParaRPr lang="en-US" sz="1600" dirty="0">
              <a:solidFill>
                <a:prstClr val="white"/>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54059128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65358" y="1383623"/>
            <a:ext cx="11354202" cy="4750837"/>
          </a:xfrm>
          <a:prstGeom prst="rect">
            <a:avLst/>
          </a:prstGeom>
        </p:spPr>
      </p:pic>
      <p:sp>
        <p:nvSpPr>
          <p:cNvPr id="170" name="Shape 170"/>
          <p:cNvSpPr>
            <a:spLocks noGrp="1"/>
          </p:cNvSpPr>
          <p:nvPr>
            <p:ph type="sldNum" sz="quarter" idx="2"/>
          </p:nvPr>
        </p:nvSpPr>
        <p:spPr>
          <a:xfrm>
            <a:off x="8610600" y="6221730"/>
            <a:ext cx="2743200" cy="269240"/>
          </a:xfrm>
          <a:prstGeom prst="rect">
            <a:avLst/>
          </a:prstGeom>
          <a:extLst>
            <a:ext uri="{C572A759-6A51-4108-AA02-DFA0A04FC94B}">
              <ma14:wrappingTextBoxFlag xmlns:ma14="http://schemas.microsoft.com/office/mac/drawingml/2011/main" xmlns=""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19</a:t>
            </a:fld>
            <a:endParaRPr sz="1200">
              <a:solidFill>
                <a:srgbClr val="888888"/>
              </a:solidFill>
            </a:endParaRPr>
          </a:p>
        </p:txBody>
      </p:sp>
      <p:sp>
        <p:nvSpPr>
          <p:cNvPr id="198" name="Shape 198"/>
          <p:cNvSpPr/>
          <p:nvPr/>
        </p:nvSpPr>
        <p:spPr>
          <a:xfrm>
            <a:off x="304800" y="273361"/>
            <a:ext cx="10379292" cy="97962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lnSpc>
                <a:spcPct val="90000"/>
              </a:lnSpc>
              <a:spcBef>
                <a:spcPct val="0"/>
              </a:spcBef>
            </a:pPr>
            <a:r>
              <a:rPr sz="3200" dirty="0">
                <a:latin typeface="Yu Mincho" panose="02020400000000000000" pitchFamily="18" charset="-128"/>
                <a:ea typeface="Yu Mincho" panose="02020400000000000000" pitchFamily="18" charset="-128"/>
                <a:cs typeface="+mj-cs"/>
              </a:rPr>
              <a:t>COCLEAN</a:t>
            </a:r>
            <a:r>
              <a:rPr lang="en-US" sz="3200" dirty="0" smtClean="0">
                <a:latin typeface="Yu Mincho" panose="02020400000000000000" pitchFamily="18" charset="-128"/>
                <a:ea typeface="Yu Mincho" panose="02020400000000000000" pitchFamily="18" charset="-128"/>
                <a:cs typeface="+mj-cs"/>
              </a:rPr>
              <a:t>-Analytics Enables Large-Scale Building Energy Efficiency</a:t>
            </a:r>
            <a:endParaRPr sz="3200" dirty="0">
              <a:latin typeface="Yu Mincho" panose="02020400000000000000" pitchFamily="18" charset="-128"/>
              <a:ea typeface="Yu Mincho" panose="02020400000000000000" pitchFamily="18" charset="-128"/>
              <a:cs typeface="+mj-cs"/>
            </a:endParaRPr>
          </a:p>
        </p:txBody>
      </p:sp>
      <p:pic>
        <p:nvPicPr>
          <p:cNvPr id="205" name="image3.jpg"/>
          <p:cNvPicPr/>
          <p:nvPr/>
        </p:nvPicPr>
        <p:blipFill>
          <a:blip r:embed="rId4">
            <a:extLst/>
          </a:blip>
          <a:stretch>
            <a:fillRect/>
          </a:stretch>
        </p:blipFill>
        <p:spPr>
          <a:xfrm>
            <a:off x="1" y="6491718"/>
            <a:ext cx="1645921" cy="366283"/>
          </a:xfrm>
          <a:prstGeom prst="rect">
            <a:avLst/>
          </a:prstGeom>
          <a:ln w="12700">
            <a:miter lim="400000"/>
          </a:ln>
        </p:spPr>
      </p:pic>
      <p:sp>
        <p:nvSpPr>
          <p:cNvPr id="37" name="Rectangle 36"/>
          <p:cNvSpPr/>
          <p:nvPr/>
        </p:nvSpPr>
        <p:spPr>
          <a:xfrm>
            <a:off x="10684092" y="60096"/>
            <a:ext cx="1507908" cy="365205"/>
          </a:xfrm>
          <a:prstGeom prst="rect">
            <a:avLst/>
          </a:prstGeom>
          <a:solidFill>
            <a:srgbClr val="65A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微软雅黑" pitchFamily="34" charset="-122"/>
                <a:ea typeface="微软雅黑" pitchFamily="34" charset="-122"/>
                <a:cs typeface="Arial" pitchFamily="34" charset="0"/>
              </a:rPr>
              <a:t>Service</a:t>
            </a:r>
            <a:endParaRPr lang="en-US" sz="1600" dirty="0">
              <a:solidFill>
                <a:prstClr val="white"/>
              </a:solidFill>
              <a:latin typeface="微软雅黑" pitchFamily="34" charset="-122"/>
              <a:ea typeface="微软雅黑" pitchFamily="34" charset="-122"/>
              <a:cs typeface="Arial" pitchFamily="34" charset="0"/>
            </a:endParaRPr>
          </a:p>
        </p:txBody>
      </p:sp>
      <p:sp>
        <p:nvSpPr>
          <p:cNvPr id="3" name="椭圆 2"/>
          <p:cNvSpPr/>
          <p:nvPr/>
        </p:nvSpPr>
        <p:spPr>
          <a:xfrm>
            <a:off x="6355080" y="1859280"/>
            <a:ext cx="1798320" cy="2423160"/>
          </a:xfrm>
          <a:prstGeom prst="ellipse">
            <a:avLst/>
          </a:prstGeom>
          <a:noFill/>
          <a:ln>
            <a:solidFill>
              <a:srgbClr val="65A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959340" y="1859280"/>
            <a:ext cx="1798320" cy="2423160"/>
          </a:xfrm>
          <a:prstGeom prst="ellipse">
            <a:avLst/>
          </a:prstGeom>
          <a:noFill/>
          <a:ln>
            <a:solidFill>
              <a:srgbClr val="65A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229600" y="4373880"/>
            <a:ext cx="1866900" cy="954107"/>
          </a:xfrm>
          <a:prstGeom prst="rect">
            <a:avLst/>
          </a:prstGeom>
          <a:noFill/>
        </p:spPr>
        <p:txBody>
          <a:bodyPr wrap="square" rtlCol="0">
            <a:spAutoFit/>
          </a:bodyPr>
          <a:lstStyle/>
          <a:p>
            <a:pPr algn="ctr"/>
            <a:r>
              <a:rPr lang="en-US" altLang="zh-CN" sz="2800" b="1" dirty="0" smtClean="0">
                <a:solidFill>
                  <a:srgbClr val="00B050"/>
                </a:solidFill>
              </a:rPr>
              <a:t>Good Practice</a:t>
            </a:r>
            <a:endParaRPr lang="zh-CN" altLang="en-US" sz="2800" b="1" dirty="0">
              <a:solidFill>
                <a:srgbClr val="00B050"/>
              </a:solidFill>
            </a:endParaRPr>
          </a:p>
        </p:txBody>
      </p:sp>
      <p:sp>
        <p:nvSpPr>
          <p:cNvPr id="38" name="文本框 37"/>
          <p:cNvSpPr txBox="1"/>
          <p:nvPr/>
        </p:nvSpPr>
        <p:spPr>
          <a:xfrm>
            <a:off x="1710205" y="4351020"/>
            <a:ext cx="3093720" cy="954107"/>
          </a:xfrm>
          <a:prstGeom prst="rect">
            <a:avLst/>
          </a:prstGeom>
          <a:noFill/>
        </p:spPr>
        <p:txBody>
          <a:bodyPr wrap="square" rtlCol="0">
            <a:spAutoFit/>
          </a:bodyPr>
          <a:lstStyle/>
          <a:p>
            <a:pPr algn="ctr"/>
            <a:r>
              <a:rPr lang="en-US" altLang="zh-CN" sz="2800" b="1" dirty="0" smtClean="0">
                <a:solidFill>
                  <a:srgbClr val="00B050"/>
                </a:solidFill>
              </a:rPr>
              <a:t>High Electricity Consumption</a:t>
            </a:r>
            <a:endParaRPr lang="zh-CN" altLang="en-US" sz="2800" b="1" dirty="0">
              <a:solidFill>
                <a:srgbClr val="00B050"/>
              </a:solidFill>
            </a:endParaRPr>
          </a:p>
        </p:txBody>
      </p:sp>
    </p:spTree>
    <p:extLst>
      <p:ext uri="{BB962C8B-B14F-4D97-AF65-F5344CB8AC3E}">
        <p14:creationId xmlns:p14="http://schemas.microsoft.com/office/powerpoint/2010/main" val="1267672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4"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12085"/>
            <a:ext cx="10515600" cy="714375"/>
          </a:xfrm>
        </p:spPr>
        <p:txBody>
          <a:bodyPr/>
          <a:lstStyle/>
          <a:p>
            <a:pPr algn="ctr"/>
            <a:r>
              <a:rPr lang="en-US" altLang="zh-CN" dirty="0" smtClean="0"/>
              <a:t>What is COCLEAN?</a:t>
            </a:r>
            <a:endParaRPr lang="zh-CN" altLang="en-US" dirty="0"/>
          </a:p>
        </p:txBody>
      </p:sp>
    </p:spTree>
    <p:extLst>
      <p:ext uri="{BB962C8B-B14F-4D97-AF65-F5344CB8AC3E}">
        <p14:creationId xmlns:p14="http://schemas.microsoft.com/office/powerpoint/2010/main" val="2533830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sldNum" sz="quarter" idx="2"/>
          </p:nvPr>
        </p:nvSpPr>
        <p:spPr>
          <a:xfrm>
            <a:off x="8610600" y="6221730"/>
            <a:ext cx="2743200" cy="269240"/>
          </a:xfrm>
          <a:prstGeom prst="rect">
            <a:avLst/>
          </a:prstGeom>
          <a:extLst>
            <a:ext uri="{C572A759-6A51-4108-AA02-DFA0A04FC94B}">
              <ma14:wrappingTextBoxFlag xmlns:ma14="http://schemas.microsoft.com/office/mac/drawingml/2011/main" xmlns=""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20</a:t>
            </a:fld>
            <a:endParaRPr sz="1200">
              <a:solidFill>
                <a:srgbClr val="888888"/>
              </a:solidFill>
            </a:endParaRPr>
          </a:p>
        </p:txBody>
      </p:sp>
      <p:sp>
        <p:nvSpPr>
          <p:cNvPr id="198" name="Shape 198"/>
          <p:cNvSpPr/>
          <p:nvPr/>
        </p:nvSpPr>
        <p:spPr>
          <a:xfrm>
            <a:off x="304800" y="273361"/>
            <a:ext cx="10379292" cy="97962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lnSpc>
                <a:spcPct val="90000"/>
              </a:lnSpc>
              <a:spcBef>
                <a:spcPct val="0"/>
              </a:spcBef>
            </a:pPr>
            <a:r>
              <a:rPr sz="3200" dirty="0" smtClean="0">
                <a:latin typeface="Yu Mincho" panose="02020400000000000000" pitchFamily="18" charset="-128"/>
                <a:ea typeface="Yu Mincho" panose="02020400000000000000" pitchFamily="18" charset="-128"/>
                <a:cs typeface="+mj-cs"/>
              </a:rPr>
              <a:t>COCLEAN</a:t>
            </a:r>
            <a:r>
              <a:rPr lang="en-US" sz="3200" dirty="0" smtClean="0">
                <a:latin typeface="Yu Mincho" panose="02020400000000000000" pitchFamily="18" charset="-128"/>
                <a:ea typeface="Yu Mincho" panose="02020400000000000000" pitchFamily="18" charset="-128"/>
                <a:cs typeface="+mj-cs"/>
              </a:rPr>
              <a:t> Enables Scalable Building Energy Efficiency Audit</a:t>
            </a:r>
            <a:endParaRPr sz="3200" dirty="0">
              <a:latin typeface="Yu Mincho" panose="02020400000000000000" pitchFamily="18" charset="-128"/>
              <a:ea typeface="Yu Mincho" panose="02020400000000000000" pitchFamily="18" charset="-128"/>
              <a:cs typeface="+mj-cs"/>
            </a:endParaRPr>
          </a:p>
        </p:txBody>
      </p:sp>
      <p:pic>
        <p:nvPicPr>
          <p:cNvPr id="205" name="image3.jpg"/>
          <p:cNvPicPr/>
          <p:nvPr/>
        </p:nvPicPr>
        <p:blipFill>
          <a:blip r:embed="rId3">
            <a:extLst/>
          </a:blip>
          <a:stretch>
            <a:fillRect/>
          </a:stretch>
        </p:blipFill>
        <p:spPr>
          <a:xfrm>
            <a:off x="1" y="6491718"/>
            <a:ext cx="1645921" cy="366283"/>
          </a:xfrm>
          <a:prstGeom prst="rect">
            <a:avLst/>
          </a:prstGeom>
          <a:ln w="12700">
            <a:miter lim="400000"/>
          </a:ln>
        </p:spPr>
      </p:pic>
      <p:sp>
        <p:nvSpPr>
          <p:cNvPr id="37" name="Rectangle 36"/>
          <p:cNvSpPr/>
          <p:nvPr/>
        </p:nvSpPr>
        <p:spPr>
          <a:xfrm>
            <a:off x="10684092" y="60096"/>
            <a:ext cx="1507908" cy="365205"/>
          </a:xfrm>
          <a:prstGeom prst="rect">
            <a:avLst/>
          </a:prstGeom>
          <a:solidFill>
            <a:srgbClr val="65A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微软雅黑" pitchFamily="34" charset="-122"/>
                <a:ea typeface="微软雅黑" pitchFamily="34" charset="-122"/>
                <a:cs typeface="Arial" pitchFamily="34" charset="0"/>
              </a:rPr>
              <a:t>Service</a:t>
            </a:r>
            <a:endParaRPr lang="en-US" sz="1600" dirty="0">
              <a:solidFill>
                <a:prstClr val="white"/>
              </a:solidFill>
              <a:latin typeface="微软雅黑" pitchFamily="34" charset="-122"/>
              <a:ea typeface="微软雅黑" pitchFamily="34" charset="-122"/>
              <a:cs typeface="Arial" pitchFamily="34" charset="0"/>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97780" y="2326870"/>
            <a:ext cx="2072640" cy="2412291"/>
          </a:xfrm>
          <a:prstGeom prst="rect">
            <a:avLst/>
          </a:prstGeom>
        </p:spPr>
      </p:pic>
      <p:pic>
        <p:nvPicPr>
          <p:cNvPr id="12"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2326870"/>
            <a:ext cx="3628207" cy="2176924"/>
          </a:xfrm>
          <a:prstGeom prst="rect">
            <a:avLst/>
          </a:prstGeom>
        </p:spPr>
      </p:pic>
      <p:sp>
        <p:nvSpPr>
          <p:cNvPr id="2" name="右箭头 1"/>
          <p:cNvSpPr/>
          <p:nvPr/>
        </p:nvSpPr>
        <p:spPr>
          <a:xfrm>
            <a:off x="3559628" y="3262505"/>
            <a:ext cx="936172" cy="541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7587341" y="3262505"/>
            <a:ext cx="936172" cy="541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p:cNvSpPr>
            <a:spLocks noGrp="1"/>
          </p:cNvSpPr>
          <p:nvPr>
            <p:ph type="title"/>
          </p:nvPr>
        </p:nvSpPr>
        <p:spPr>
          <a:xfrm>
            <a:off x="572044" y="4912919"/>
            <a:ext cx="2484120" cy="714375"/>
          </a:xfrm>
        </p:spPr>
        <p:txBody>
          <a:bodyPr>
            <a:noAutofit/>
          </a:bodyPr>
          <a:lstStyle/>
          <a:p>
            <a:pPr algn="ctr"/>
            <a:r>
              <a:rPr lang="en-US" altLang="zh-CN" sz="2600" dirty="0" smtClean="0"/>
              <a:t>COCLEAN Hardware</a:t>
            </a:r>
            <a:endParaRPr lang="zh-CN" altLang="en-US" sz="2600" dirty="0"/>
          </a:p>
        </p:txBody>
      </p:sp>
      <p:sp>
        <p:nvSpPr>
          <p:cNvPr id="17" name="标题 1"/>
          <p:cNvSpPr txBox="1">
            <a:spLocks/>
          </p:cNvSpPr>
          <p:nvPr/>
        </p:nvSpPr>
        <p:spPr>
          <a:xfrm>
            <a:off x="4892040" y="4912920"/>
            <a:ext cx="2484120" cy="714375"/>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Calibri Light"/>
                <a:ea typeface="Calibri Light"/>
                <a:cs typeface="Calibri Light"/>
                <a:sym typeface="Calibri Light"/>
              </a:defRPr>
            </a:lvl1pPr>
          </a:lstStyle>
          <a:p>
            <a:pPr algn="ctr"/>
            <a:r>
              <a:rPr lang="en-US" altLang="zh-CN" sz="3200" dirty="0" smtClean="0"/>
              <a:t>COCLEAN-Analytics</a:t>
            </a:r>
            <a:endParaRPr lang="zh-CN" altLang="en-US" sz="3200" dirty="0"/>
          </a:p>
        </p:txBody>
      </p:sp>
      <p:pic>
        <p:nvPicPr>
          <p:cNvPr id="7" name="图片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221052" y="2512599"/>
            <a:ext cx="2030440" cy="2030440"/>
          </a:xfrm>
          <a:prstGeom prst="rect">
            <a:avLst/>
          </a:prstGeom>
        </p:spPr>
      </p:pic>
      <p:sp>
        <p:nvSpPr>
          <p:cNvPr id="19" name="标题 1"/>
          <p:cNvSpPr txBox="1">
            <a:spLocks/>
          </p:cNvSpPr>
          <p:nvPr/>
        </p:nvSpPr>
        <p:spPr>
          <a:xfrm>
            <a:off x="8994212" y="4912920"/>
            <a:ext cx="2484120" cy="71437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Calibri Light"/>
                <a:ea typeface="Calibri Light"/>
                <a:cs typeface="Calibri Light"/>
                <a:sym typeface="Calibri Light"/>
              </a:defRPr>
            </a:lvl1pPr>
          </a:lstStyle>
          <a:p>
            <a:pPr algn="ctr"/>
            <a:r>
              <a:rPr lang="en-US" altLang="zh-CN" sz="3200" dirty="0" smtClean="0"/>
              <a:t>Online Audit Report</a:t>
            </a:r>
            <a:endParaRPr lang="zh-CN" altLang="en-US" sz="3200" dirty="0"/>
          </a:p>
        </p:txBody>
      </p:sp>
    </p:spTree>
    <p:extLst>
      <p:ext uri="{BB962C8B-B14F-4D97-AF65-F5344CB8AC3E}">
        <p14:creationId xmlns:p14="http://schemas.microsoft.com/office/powerpoint/2010/main" val="129914432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sldNum" sz="quarter" idx="2"/>
          </p:nvPr>
        </p:nvSpPr>
        <p:spPr>
          <a:xfrm>
            <a:off x="8610600" y="6221730"/>
            <a:ext cx="2743200" cy="269240"/>
          </a:xfrm>
          <a:prstGeom prst="rect">
            <a:avLst/>
          </a:prstGeom>
          <a:extLst>
            <a:ext uri="{C572A759-6A51-4108-AA02-DFA0A04FC94B}">
              <ma14:wrappingTextBoxFlag xmlns:ma14="http://schemas.microsoft.com/office/mac/drawingml/2011/main" xmlns=""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21</a:t>
            </a:fld>
            <a:endParaRPr sz="1200">
              <a:solidFill>
                <a:srgbClr val="888888"/>
              </a:solidFill>
            </a:endParaRPr>
          </a:p>
        </p:txBody>
      </p:sp>
      <p:sp>
        <p:nvSpPr>
          <p:cNvPr id="198" name="Shape 198"/>
          <p:cNvSpPr/>
          <p:nvPr/>
        </p:nvSpPr>
        <p:spPr>
          <a:xfrm>
            <a:off x="304800" y="273361"/>
            <a:ext cx="10379292" cy="53642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lnSpc>
                <a:spcPct val="90000"/>
              </a:lnSpc>
              <a:spcBef>
                <a:spcPct val="0"/>
              </a:spcBef>
            </a:pPr>
            <a:r>
              <a:rPr lang="en-US" sz="3200" dirty="0" smtClean="0">
                <a:latin typeface="Yu Mincho" panose="02020400000000000000" pitchFamily="18" charset="-128"/>
                <a:ea typeface="Yu Mincho" panose="02020400000000000000" pitchFamily="18" charset="-128"/>
                <a:cs typeface="+mj-cs"/>
              </a:rPr>
              <a:t>JD Crowd-Funding Campaign Started Yesterday!</a:t>
            </a:r>
            <a:endParaRPr sz="3200" dirty="0">
              <a:latin typeface="Yu Mincho" panose="02020400000000000000" pitchFamily="18" charset="-128"/>
              <a:ea typeface="Yu Mincho" panose="02020400000000000000" pitchFamily="18" charset="-128"/>
              <a:cs typeface="+mj-cs"/>
            </a:endParaRPr>
          </a:p>
        </p:txBody>
      </p:sp>
      <p:pic>
        <p:nvPicPr>
          <p:cNvPr id="205" name="image3.jpg"/>
          <p:cNvPicPr/>
          <p:nvPr/>
        </p:nvPicPr>
        <p:blipFill>
          <a:blip r:embed="rId3">
            <a:extLst/>
          </a:blip>
          <a:stretch>
            <a:fillRect/>
          </a:stretch>
        </p:blipFill>
        <p:spPr>
          <a:xfrm>
            <a:off x="1" y="6491718"/>
            <a:ext cx="1645921" cy="366283"/>
          </a:xfrm>
          <a:prstGeom prst="rect">
            <a:avLst/>
          </a:prstGeom>
          <a:ln w="12700">
            <a:miter lim="400000"/>
          </a:ln>
        </p:spPr>
      </p:pic>
      <p:sp>
        <p:nvSpPr>
          <p:cNvPr id="37" name="Rectangle 36"/>
          <p:cNvSpPr/>
          <p:nvPr/>
        </p:nvSpPr>
        <p:spPr>
          <a:xfrm>
            <a:off x="10684092" y="60096"/>
            <a:ext cx="1507908" cy="365205"/>
          </a:xfrm>
          <a:prstGeom prst="rect">
            <a:avLst/>
          </a:prstGeom>
          <a:solidFill>
            <a:srgbClr val="65A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微软雅黑" pitchFamily="34" charset="-122"/>
                <a:ea typeface="微软雅黑" pitchFamily="34" charset="-122"/>
                <a:cs typeface="Arial" pitchFamily="34" charset="0"/>
              </a:rPr>
              <a:t>Service</a:t>
            </a:r>
            <a:endParaRPr lang="en-US" sz="1600" dirty="0">
              <a:solidFill>
                <a:prstClr val="white"/>
              </a:solidFill>
              <a:latin typeface="微软雅黑" pitchFamily="34" charset="-122"/>
              <a:ea typeface="微软雅黑" pitchFamily="34" charset="-122"/>
              <a:cs typeface="Arial" pitchFamily="34" charset="0"/>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45922" y="1165417"/>
            <a:ext cx="8887778" cy="4970673"/>
          </a:xfrm>
          <a:prstGeom prst="rect">
            <a:avLst/>
          </a:prstGeom>
        </p:spPr>
      </p:pic>
    </p:spTree>
    <p:extLst>
      <p:ext uri="{BB962C8B-B14F-4D97-AF65-F5344CB8AC3E}">
        <p14:creationId xmlns:p14="http://schemas.microsoft.com/office/powerpoint/2010/main" val="671573158"/>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54655" y="1284134"/>
            <a:ext cx="1651090" cy="1648800"/>
          </a:xfrm>
          <a:prstGeom prst="rect">
            <a:avLst/>
          </a:prstGeom>
          <a:ln>
            <a:noFill/>
          </a:ln>
          <a:effectLst>
            <a:outerShdw blurRad="190500" algn="tl" rotWithShape="0">
              <a:srgbClr val="333333">
                <a:alpha val="70000"/>
              </a:srgbClr>
            </a:outerShdw>
          </a:effectLst>
        </p:spPr>
      </p:pic>
      <p:sp>
        <p:nvSpPr>
          <p:cNvPr id="5" name="Rectangle 4"/>
          <p:cNvSpPr/>
          <p:nvPr/>
        </p:nvSpPr>
        <p:spPr>
          <a:xfrm>
            <a:off x="10684092" y="60096"/>
            <a:ext cx="1507908" cy="365205"/>
          </a:xfrm>
          <a:prstGeom prst="rect">
            <a:avLst/>
          </a:prstGeom>
          <a:solidFill>
            <a:srgbClr val="65A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prstClr val="white"/>
                </a:solidFill>
                <a:latin typeface="微软雅黑" pitchFamily="34" charset="-122"/>
                <a:ea typeface="微软雅黑" pitchFamily="34" charset="-122"/>
                <a:cs typeface="Arial" pitchFamily="34" charset="0"/>
              </a:rPr>
              <a:t>Team</a:t>
            </a:r>
            <a:endParaRPr lang="en-US" sz="1600" dirty="0">
              <a:solidFill>
                <a:prstClr val="white"/>
              </a:solidFill>
              <a:latin typeface="微软雅黑" pitchFamily="34" charset="-122"/>
              <a:ea typeface="微软雅黑" pitchFamily="34" charset="-122"/>
              <a:cs typeface="Arial" pitchFamily="34" charset="0"/>
            </a:endParaRPr>
          </a:p>
        </p:txBody>
      </p:sp>
      <p:sp>
        <p:nvSpPr>
          <p:cNvPr id="9" name="Rectangle 8"/>
          <p:cNvSpPr/>
          <p:nvPr/>
        </p:nvSpPr>
        <p:spPr>
          <a:xfrm>
            <a:off x="-167641" y="2967035"/>
            <a:ext cx="3190473" cy="484506"/>
          </a:xfrm>
          <a:prstGeom prst="rect">
            <a:avLst/>
          </a:prstGeom>
          <a:noFill/>
          <a:ln w="12700">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smtClean="0">
                <a:solidFill>
                  <a:prstClr val="black"/>
                </a:solidFill>
                <a:latin typeface="微软雅黑" pitchFamily="34" charset="-122"/>
                <a:ea typeface="微软雅黑" pitchFamily="34" charset="-122"/>
              </a:rPr>
              <a:t>Fei Zhao</a:t>
            </a:r>
            <a:r>
              <a:rPr lang="zh-CN" altLang="en-US" sz="1600" b="1" dirty="0" smtClean="0">
                <a:solidFill>
                  <a:prstClr val="black"/>
                </a:solidFill>
                <a:latin typeface="微软雅黑" pitchFamily="34" charset="-122"/>
                <a:ea typeface="微软雅黑" pitchFamily="34" charset="-122"/>
              </a:rPr>
              <a:t>  </a:t>
            </a:r>
            <a:r>
              <a:rPr lang="en-US" altLang="zh-CN" sz="1600" dirty="0" smtClean="0">
                <a:solidFill>
                  <a:srgbClr val="000000"/>
                </a:solidFill>
                <a:latin typeface="微软雅黑" pitchFamily="34" charset="-122"/>
                <a:ea typeface="微软雅黑" pitchFamily="34" charset="-122"/>
              </a:rPr>
              <a:t>CEO</a:t>
            </a:r>
          </a:p>
        </p:txBody>
      </p:sp>
      <p:sp>
        <p:nvSpPr>
          <p:cNvPr id="10" name="Rectangle 9"/>
          <p:cNvSpPr/>
          <p:nvPr/>
        </p:nvSpPr>
        <p:spPr>
          <a:xfrm>
            <a:off x="2393469" y="2932934"/>
            <a:ext cx="2878619" cy="518607"/>
          </a:xfrm>
          <a:prstGeom prst="rect">
            <a:avLst/>
          </a:prstGeom>
          <a:noFill/>
          <a:ln w="12700">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smtClean="0">
                <a:solidFill>
                  <a:prstClr val="black"/>
                </a:solidFill>
                <a:latin typeface="微软雅黑" pitchFamily="34" charset="-122"/>
                <a:ea typeface="微软雅黑" pitchFamily="34" charset="-122"/>
              </a:rPr>
              <a:t>Ye Zhao</a:t>
            </a:r>
            <a:r>
              <a:rPr lang="zh-CN" altLang="en-US" sz="1600" dirty="0" smtClean="0">
                <a:solidFill>
                  <a:prstClr val="black"/>
                </a:solidFill>
                <a:latin typeface="微软雅黑" pitchFamily="34" charset="-122"/>
                <a:ea typeface="微软雅黑" pitchFamily="34" charset="-122"/>
              </a:rPr>
              <a:t> </a:t>
            </a:r>
            <a:r>
              <a:rPr lang="en-US" altLang="zh-CN" sz="1600" dirty="0" smtClean="0">
                <a:solidFill>
                  <a:prstClr val="black"/>
                </a:solidFill>
                <a:latin typeface="微软雅黑" pitchFamily="34" charset="-122"/>
                <a:ea typeface="微软雅黑" pitchFamily="34" charset="-122"/>
              </a:rPr>
              <a:t>COO</a:t>
            </a:r>
            <a:endParaRPr lang="en-US" altLang="zh-CN" sz="1600" dirty="0" smtClean="0">
              <a:solidFill>
                <a:srgbClr val="000000"/>
              </a:solidFill>
              <a:latin typeface="微软雅黑" pitchFamily="34" charset="-122"/>
              <a:ea typeface="微软雅黑" pitchFamily="34" charset="-122"/>
            </a:endParaRPr>
          </a:p>
        </p:txBody>
      </p:sp>
      <p:pic>
        <p:nvPicPr>
          <p:cNvPr id="21" name="Picture 20" descr="http://www.retroficiency.com/portal/images/employees/Fei_Zhao.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7229" y="1285109"/>
            <a:ext cx="1647825" cy="16478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5" name="Rectangle 14"/>
          <p:cNvSpPr/>
          <p:nvPr/>
        </p:nvSpPr>
        <p:spPr>
          <a:xfrm>
            <a:off x="5302938" y="2935101"/>
            <a:ext cx="1702808" cy="518607"/>
          </a:xfrm>
          <a:prstGeom prst="rect">
            <a:avLst/>
          </a:prstGeom>
          <a:noFill/>
          <a:ln w="12700">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smtClean="0">
                <a:solidFill>
                  <a:prstClr val="black"/>
                </a:solidFill>
                <a:latin typeface="微软雅黑" pitchFamily="34" charset="-122"/>
                <a:ea typeface="微软雅黑" pitchFamily="34" charset="-122"/>
              </a:rPr>
              <a:t>Yu Wang</a:t>
            </a:r>
            <a:r>
              <a:rPr lang="zh-CN" altLang="en-US" sz="1600" b="1" dirty="0" smtClean="0">
                <a:solidFill>
                  <a:prstClr val="black"/>
                </a:solidFill>
                <a:latin typeface="微软雅黑" pitchFamily="34" charset="-122"/>
                <a:ea typeface="微软雅黑" pitchFamily="34" charset="-122"/>
              </a:rPr>
              <a:t> </a:t>
            </a:r>
            <a:r>
              <a:rPr lang="en-US" altLang="zh-CN" sz="1600" dirty="0" smtClean="0">
                <a:solidFill>
                  <a:srgbClr val="000000"/>
                </a:solidFill>
                <a:latin typeface="微软雅黑" pitchFamily="34" charset="-122"/>
                <a:ea typeface="微软雅黑" pitchFamily="34" charset="-122"/>
              </a:rPr>
              <a:t>CTO</a:t>
            </a:r>
          </a:p>
        </p:txBody>
      </p:sp>
      <p:sp>
        <p:nvSpPr>
          <p:cNvPr id="14" name="Rectangle 13"/>
          <p:cNvSpPr/>
          <p:nvPr/>
        </p:nvSpPr>
        <p:spPr>
          <a:xfrm>
            <a:off x="7535049" y="2951795"/>
            <a:ext cx="2255640" cy="532287"/>
          </a:xfrm>
          <a:prstGeom prst="rect">
            <a:avLst/>
          </a:prstGeom>
          <a:noFill/>
          <a:ln w="12700">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smtClean="0">
                <a:solidFill>
                  <a:prstClr val="black"/>
                </a:solidFill>
                <a:latin typeface="微软雅黑" pitchFamily="34" charset="-122"/>
                <a:ea typeface="微软雅黑" pitchFamily="34" charset="-122"/>
              </a:rPr>
              <a:t>Yi Su</a:t>
            </a:r>
            <a:r>
              <a:rPr lang="zh-CN" altLang="en-US" sz="1600" b="1" dirty="0" smtClean="0">
                <a:solidFill>
                  <a:prstClr val="black"/>
                </a:solidFill>
                <a:latin typeface="微软雅黑" pitchFamily="34" charset="-122"/>
                <a:ea typeface="微软雅黑" pitchFamily="34" charset="-122"/>
              </a:rPr>
              <a:t>  </a:t>
            </a:r>
            <a:r>
              <a:rPr lang="en-US" altLang="zh-CN" sz="1600" dirty="0" smtClean="0">
                <a:solidFill>
                  <a:srgbClr val="000000"/>
                </a:solidFill>
                <a:latin typeface="微软雅黑" pitchFamily="34" charset="-122"/>
                <a:ea typeface="微软雅黑" pitchFamily="34" charset="-122"/>
              </a:rPr>
              <a:t>ID</a:t>
            </a:r>
          </a:p>
        </p:txBody>
      </p:sp>
      <p:pic>
        <p:nvPicPr>
          <p:cNvPr id="18" name="Picture 4" descr="http://img.autofan.com.cn/2014-04-25/15/b137c569654e.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7754048" y="1285109"/>
            <a:ext cx="1677228" cy="1648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FA06260A-2ED5-4123-B273-054DD99D4331}" type="slidenum">
              <a:rPr lang="zh-CN" altLang="en-US" smtClean="0"/>
              <a:pPr/>
              <a:t>22</a:t>
            </a:fld>
            <a:endParaRPr lang="zh-CN" altLang="en-US"/>
          </a:p>
        </p:txBody>
      </p:sp>
      <p:sp>
        <p:nvSpPr>
          <p:cNvPr id="6" name="Title 5"/>
          <p:cNvSpPr>
            <a:spLocks noGrp="1"/>
          </p:cNvSpPr>
          <p:nvPr>
            <p:ph type="title"/>
          </p:nvPr>
        </p:nvSpPr>
        <p:spPr/>
        <p:txBody>
          <a:bodyPr/>
          <a:lstStyle/>
          <a:p>
            <a:r>
              <a:rPr lang="en-US" altLang="zh-CN" dirty="0" smtClean="0"/>
              <a:t>Executive Team</a:t>
            </a:r>
            <a:endParaRPr lang="en-US" dirty="0"/>
          </a:p>
        </p:txBody>
      </p:sp>
      <p:pic>
        <p:nvPicPr>
          <p:cNvPr id="2059" name="Picture 11" descr="C:\!Zhao\Retroficiency\Logo\Retroficiency_GreenGray.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8302" y="5120333"/>
            <a:ext cx="1828800" cy="437163"/>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校花与学神》明星导师或曝光 刘仪伟成最强校长"/>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3038340" y="5478418"/>
            <a:ext cx="1231076" cy="518308"/>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descr="http://www.chenjunlu.com/wp-content/uploads/2013/04/oracle-linux-logo.png"/>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4966461" y="4610720"/>
            <a:ext cx="2196798" cy="316425"/>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29" descr="http://img30.360buyimg.com/cf/jfs/t697/278/391733314/186434/30ba89e0/54a9e349N572a87c6.jpg"/>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5023865" y="5092003"/>
            <a:ext cx="2081991" cy="261258"/>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33" descr="http://www.andflowers.com/Annex/images/topper.jpg"/>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122790" y="5552023"/>
            <a:ext cx="859840" cy="404834"/>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http://i2.xiachufang.com/image/280/e91a2162d24211e4a56fb8ca3aeed2d7.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261731" y="5402457"/>
            <a:ext cx="843160" cy="650437"/>
          </a:xfrm>
          <a:prstGeom prst="rect">
            <a:avLst/>
          </a:prstGeom>
          <a:noFill/>
          <a:extLst>
            <a:ext uri="{909E8E84-426E-40DD-AFC4-6F175D3DCCD1}">
              <a14:hiddenFill xmlns:a14="http://schemas.microsoft.com/office/drawing/2010/main">
                <a:solidFill>
                  <a:srgbClr val="FFFFFF"/>
                </a:solidFill>
              </a14:hiddenFill>
            </a:ext>
          </a:extLst>
        </p:spPr>
      </p:pic>
      <p:pic>
        <p:nvPicPr>
          <p:cNvPr id="2087" name="Picture 39" descr="http://www.nuance.northwestern.edu/images/homepage/partner-thumbs/ANL_logo.jp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89478" y="5631920"/>
            <a:ext cx="1346448" cy="519196"/>
          </a:xfrm>
          <a:prstGeom prst="rect">
            <a:avLst/>
          </a:prstGeom>
          <a:noFill/>
          <a:extLst>
            <a:ext uri="{909E8E84-426E-40DD-AFC4-6F175D3DCCD1}">
              <a14:hiddenFill xmlns:a14="http://schemas.microsoft.com/office/drawing/2010/main">
                <a:solidFill>
                  <a:srgbClr val="FFFFFF"/>
                </a:solidFill>
              </a14:hiddenFill>
            </a:ext>
          </a:extLst>
        </p:spPr>
      </p:pic>
      <p:pic>
        <p:nvPicPr>
          <p:cNvPr id="2089" name="Picture 41" descr="http://www.baidu.com/img/bd_logo1.png"/>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10282" t="35505" r="9337" b="5191"/>
          <a:stretch/>
        </p:blipFill>
        <p:spPr bwMode="auto">
          <a:xfrm>
            <a:off x="7794051" y="5169425"/>
            <a:ext cx="1402340" cy="494333"/>
          </a:xfrm>
          <a:prstGeom prst="rect">
            <a:avLst/>
          </a:prstGeom>
          <a:noFill/>
          <a:extLst>
            <a:ext uri="{909E8E84-426E-40DD-AFC4-6F175D3DCCD1}">
              <a14:hiddenFill xmlns:a14="http://schemas.microsoft.com/office/drawing/2010/main">
                <a:solidFill>
                  <a:srgbClr val="FFFFFF"/>
                </a:solidFill>
              </a14:hiddenFill>
            </a:ext>
          </a:extLst>
        </p:spPr>
      </p:pic>
      <p:pic>
        <p:nvPicPr>
          <p:cNvPr id="2091" name="Picture 43" descr="http://www.trendtek.com.au/images/Cetis%20Logo.jpg"/>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7710668" y="5765227"/>
            <a:ext cx="1581102" cy="33136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3044383" y="1284134"/>
            <a:ext cx="1561969" cy="1648800"/>
          </a:xfrm>
          <a:prstGeom prst="rect">
            <a:avLst/>
          </a:prstGeom>
          <a:ln>
            <a:noFill/>
          </a:ln>
          <a:effectLst>
            <a:outerShdw blurRad="190500" algn="tl" rotWithShape="0">
              <a:srgbClr val="333333">
                <a:alpha val="70000"/>
              </a:srgbClr>
            </a:outerShdw>
          </a:effectLst>
        </p:spPr>
      </p:pic>
      <p:sp>
        <p:nvSpPr>
          <p:cNvPr id="30" name="Rectangle 29"/>
          <p:cNvSpPr/>
          <p:nvPr/>
        </p:nvSpPr>
        <p:spPr>
          <a:xfrm>
            <a:off x="9310936" y="2937612"/>
            <a:ext cx="3190473" cy="559649"/>
          </a:xfrm>
          <a:prstGeom prst="rect">
            <a:avLst/>
          </a:prstGeom>
          <a:noFill/>
          <a:ln w="12700">
            <a:noFill/>
          </a:ln>
        </p:spPr>
        <p:style>
          <a:lnRef idx="2">
            <a:schemeClr val="dk1"/>
          </a:lnRef>
          <a:fillRef idx="1">
            <a:schemeClr val="lt1"/>
          </a:fillRef>
          <a:effectRef idx="0">
            <a:schemeClr val="dk1"/>
          </a:effectRef>
          <a:fontRef idx="minor">
            <a:schemeClr val="dk1"/>
          </a:fontRef>
        </p:style>
        <p:txBody>
          <a:bodyPr anchor="ctr"/>
          <a:lstStyle/>
          <a:p>
            <a:pPr algn="ctr"/>
            <a:r>
              <a:rPr lang="en-US" sz="1600" b="1" dirty="0" smtClean="0">
                <a:solidFill>
                  <a:prstClr val="black"/>
                </a:solidFill>
                <a:latin typeface="微软雅黑" pitchFamily="34" charset="-122"/>
                <a:ea typeface="微软雅黑" pitchFamily="34" charset="-122"/>
              </a:rPr>
              <a:t>H. Zhang</a:t>
            </a:r>
            <a:r>
              <a:rPr lang="en-US" sz="1600" dirty="0" smtClean="0">
                <a:solidFill>
                  <a:prstClr val="black"/>
                </a:solidFill>
                <a:latin typeface="微软雅黑" pitchFamily="34" charset="-122"/>
                <a:ea typeface="微软雅黑" pitchFamily="34" charset="-122"/>
              </a:rPr>
              <a:t> Products</a:t>
            </a:r>
            <a:endParaRPr lang="en-US" sz="1600" dirty="0" smtClean="0">
              <a:solidFill>
                <a:schemeClr val="bg1">
                  <a:lumMod val="50000"/>
                </a:schemeClr>
              </a:solidFill>
              <a:latin typeface="微软雅黑" pitchFamily="34" charset="-122"/>
              <a:ea typeface="微软雅黑" pitchFamily="34" charset="-122"/>
            </a:endParaRPr>
          </a:p>
        </p:txBody>
      </p:sp>
      <p:pic>
        <p:nvPicPr>
          <p:cNvPr id="31" name="Picture 30" descr="http://www.retroficiency.com/portal/images/employees/Fei_Zhao.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065806" y="1285109"/>
            <a:ext cx="1647825" cy="16478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10085082" y="1284134"/>
            <a:ext cx="1636586" cy="1648800"/>
          </a:xfrm>
          <a:prstGeom prst="rect">
            <a:avLst/>
          </a:prstGeom>
        </p:spPr>
      </p:pic>
      <p:pic>
        <p:nvPicPr>
          <p:cNvPr id="33" name="Picture 2" descr="http://imgsrc.baidu.com/forum/pic/item/29381f30e924b8997fa70a876e061d950b7bf6f2.jpg"/>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9828049" y="4569107"/>
            <a:ext cx="1905000" cy="6667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img.sj33.cn/uploads/allimg/201402/7-140223213612935.png"/>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a:stretch/>
        </p:blipFill>
        <p:spPr bwMode="auto">
          <a:xfrm>
            <a:off x="10076309" y="5427917"/>
            <a:ext cx="1541764" cy="60132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77336" y="3530343"/>
            <a:ext cx="2467610" cy="646331"/>
          </a:xfrm>
          <a:prstGeom prst="rect">
            <a:avLst/>
          </a:prstGeom>
          <a:noFill/>
        </p:spPr>
        <p:txBody>
          <a:bodyPr wrap="square" rtlCol="0">
            <a:spAutoFit/>
          </a:bodyPr>
          <a:lstStyle/>
          <a:p>
            <a:r>
              <a:rPr lang="en-US" altLang="zh-CN" dirty="0" smtClean="0"/>
              <a:t>Ph.D. in Building Science</a:t>
            </a:r>
          </a:p>
          <a:p>
            <a:r>
              <a:rPr lang="en-US" altLang="zh-CN" dirty="0" smtClean="0"/>
              <a:t>Building Energy Scientist</a:t>
            </a:r>
            <a:endParaRPr lang="zh-CN" altLang="en-US" dirty="0"/>
          </a:p>
        </p:txBody>
      </p:sp>
      <p:sp>
        <p:nvSpPr>
          <p:cNvPr id="35" name="文本框 34"/>
          <p:cNvSpPr txBox="1"/>
          <p:nvPr/>
        </p:nvSpPr>
        <p:spPr>
          <a:xfrm>
            <a:off x="2587341" y="3530343"/>
            <a:ext cx="2467610" cy="923330"/>
          </a:xfrm>
          <a:prstGeom prst="rect">
            <a:avLst/>
          </a:prstGeom>
          <a:noFill/>
        </p:spPr>
        <p:txBody>
          <a:bodyPr wrap="square" rtlCol="0">
            <a:spAutoFit/>
          </a:bodyPr>
          <a:lstStyle/>
          <a:p>
            <a:r>
              <a:rPr lang="en-US" altLang="zh-CN" dirty="0" smtClean="0"/>
              <a:t>Graduate Researcher on Building Science</a:t>
            </a:r>
          </a:p>
          <a:p>
            <a:r>
              <a:rPr lang="en-US" altLang="zh-CN" dirty="0" smtClean="0"/>
              <a:t>Multiple-Patent Holder</a:t>
            </a:r>
            <a:endParaRPr lang="zh-CN" altLang="en-US" dirty="0"/>
          </a:p>
        </p:txBody>
      </p:sp>
      <p:sp>
        <p:nvSpPr>
          <p:cNvPr id="36" name="文本框 35"/>
          <p:cNvSpPr txBox="1"/>
          <p:nvPr/>
        </p:nvSpPr>
        <p:spPr>
          <a:xfrm>
            <a:off x="5067439" y="3530343"/>
            <a:ext cx="2467610" cy="646331"/>
          </a:xfrm>
          <a:prstGeom prst="rect">
            <a:avLst/>
          </a:prstGeom>
          <a:noFill/>
        </p:spPr>
        <p:txBody>
          <a:bodyPr wrap="square" rtlCol="0">
            <a:spAutoFit/>
          </a:bodyPr>
          <a:lstStyle/>
          <a:p>
            <a:r>
              <a:rPr lang="en-US" altLang="zh-CN" dirty="0" smtClean="0"/>
              <a:t>Hardware and Software Hacker, Entrepreneur</a:t>
            </a:r>
            <a:endParaRPr lang="zh-CN" altLang="en-US" dirty="0"/>
          </a:p>
        </p:txBody>
      </p:sp>
      <p:sp>
        <p:nvSpPr>
          <p:cNvPr id="37" name="文本框 36"/>
          <p:cNvSpPr txBox="1"/>
          <p:nvPr/>
        </p:nvSpPr>
        <p:spPr>
          <a:xfrm>
            <a:off x="7415136" y="3530343"/>
            <a:ext cx="2650669" cy="646331"/>
          </a:xfrm>
          <a:prstGeom prst="rect">
            <a:avLst/>
          </a:prstGeom>
          <a:noFill/>
        </p:spPr>
        <p:txBody>
          <a:bodyPr wrap="square" rtlCol="0">
            <a:spAutoFit/>
          </a:bodyPr>
          <a:lstStyle/>
          <a:p>
            <a:r>
              <a:rPr lang="en-US" altLang="zh-CN" dirty="0" smtClean="0"/>
              <a:t>Co-Designer of </a:t>
            </a:r>
            <a:r>
              <a:rPr lang="en-US" altLang="zh-CN" dirty="0" err="1" smtClean="0"/>
              <a:t>Dubike</a:t>
            </a:r>
            <a:endParaRPr lang="en-US" altLang="zh-CN" dirty="0" smtClean="0"/>
          </a:p>
          <a:p>
            <a:r>
              <a:rPr lang="en-US" altLang="zh-CN" dirty="0" smtClean="0"/>
              <a:t>Product Designer</a:t>
            </a:r>
            <a:endParaRPr lang="zh-CN" altLang="en-US" dirty="0"/>
          </a:p>
        </p:txBody>
      </p:sp>
      <p:sp>
        <p:nvSpPr>
          <p:cNvPr id="38" name="文本框 37"/>
          <p:cNvSpPr txBox="1"/>
          <p:nvPr/>
        </p:nvSpPr>
        <p:spPr>
          <a:xfrm>
            <a:off x="9790689" y="3530343"/>
            <a:ext cx="2650669" cy="646331"/>
          </a:xfrm>
          <a:prstGeom prst="rect">
            <a:avLst/>
          </a:prstGeom>
          <a:noFill/>
        </p:spPr>
        <p:txBody>
          <a:bodyPr wrap="square" rtlCol="0">
            <a:spAutoFit/>
          </a:bodyPr>
          <a:lstStyle/>
          <a:p>
            <a:r>
              <a:rPr lang="en-US" altLang="zh-CN" dirty="0" smtClean="0"/>
              <a:t>Product Manager of </a:t>
            </a:r>
            <a:r>
              <a:rPr lang="en-US" altLang="zh-CN" dirty="0" err="1" smtClean="0"/>
              <a:t>Meitu</a:t>
            </a:r>
            <a:r>
              <a:rPr lang="en-US" altLang="zh-CN" dirty="0" smtClean="0"/>
              <a:t> Phone &amp; Kingsoft</a:t>
            </a:r>
            <a:endParaRPr lang="zh-CN" altLang="en-US" dirty="0"/>
          </a:p>
        </p:txBody>
      </p:sp>
      <p:pic>
        <p:nvPicPr>
          <p:cNvPr id="40" name="Picture 10" descr="https://encrypted-tbn0.gstatic.com/images?q=tbn:ANd9GcTMlLbxF5UMoxbGZTA_gweWbG5AYHFp4heJXYdXEPT2KuZBwugBSZmOuCA"/>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1438424" y="4600504"/>
            <a:ext cx="1067298" cy="47169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18246" y="4579608"/>
            <a:ext cx="951614" cy="482731"/>
          </a:xfrm>
          <a:prstGeom prst="rect">
            <a:avLst/>
          </a:prstGeom>
        </p:spPr>
      </p:pic>
      <p:pic>
        <p:nvPicPr>
          <p:cNvPr id="41" name="图片 40"/>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3165009" y="4697470"/>
            <a:ext cx="951614" cy="482731"/>
          </a:xfrm>
          <a:prstGeom prst="rect">
            <a:avLst/>
          </a:prstGeom>
        </p:spPr>
      </p:pic>
      <p:pic>
        <p:nvPicPr>
          <p:cNvPr id="42" name="图片 41"/>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7965609" y="4600504"/>
            <a:ext cx="951614" cy="482731"/>
          </a:xfrm>
          <a:prstGeom prst="rect">
            <a:avLst/>
          </a:prstGeom>
        </p:spPr>
      </p:pic>
    </p:spTree>
    <p:extLst>
      <p:ext uri="{BB962C8B-B14F-4D97-AF65-F5344CB8AC3E}">
        <p14:creationId xmlns:p14="http://schemas.microsoft.com/office/powerpoint/2010/main" val="35526083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8089804" y="3549874"/>
            <a:ext cx="2401848" cy="1620100"/>
          </a:xfrm>
          <a:prstGeom prst="rect">
            <a:avLst/>
          </a:prstGeom>
          <a:ln>
            <a:solidFill>
              <a:srgbClr val="0070C0"/>
            </a:solidFill>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Rectangle 18"/>
          <p:cNvSpPr/>
          <p:nvPr/>
        </p:nvSpPr>
        <p:spPr>
          <a:xfrm>
            <a:off x="838200" y="1385160"/>
            <a:ext cx="9653452" cy="1767931"/>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Title 1"/>
          <p:cNvSpPr>
            <a:spLocks noGrp="1"/>
          </p:cNvSpPr>
          <p:nvPr>
            <p:ph type="title"/>
          </p:nvPr>
        </p:nvSpPr>
        <p:spPr>
          <a:xfrm>
            <a:off x="838200" y="365125"/>
            <a:ext cx="9845892" cy="714375"/>
          </a:xfrm>
        </p:spPr>
        <p:txBody>
          <a:bodyPr>
            <a:normAutofit fontScale="90000"/>
          </a:bodyPr>
          <a:lstStyle/>
          <a:p>
            <a:r>
              <a:rPr lang="en-US" altLang="zh-CN" dirty="0" smtClean="0"/>
              <a:t>Roadmap: A Matrix of Building Appliances towards a Better Built Environment</a:t>
            </a:r>
            <a:endParaRPr lang="zh-CN" altLang="en-US" dirty="0"/>
          </a:p>
        </p:txBody>
      </p:sp>
      <p:sp>
        <p:nvSpPr>
          <p:cNvPr id="5" name="Slide Number Placeholder 4"/>
          <p:cNvSpPr>
            <a:spLocks noGrp="1"/>
          </p:cNvSpPr>
          <p:nvPr>
            <p:ph type="sldNum" sz="quarter" idx="12"/>
          </p:nvPr>
        </p:nvSpPr>
        <p:spPr/>
        <p:txBody>
          <a:bodyPr/>
          <a:lstStyle/>
          <a:p>
            <a:fld id="{FA06260A-2ED5-4123-B273-054DD99D4331}" type="slidenum">
              <a:rPr lang="zh-CN" altLang="en-US" smtClean="0"/>
              <a:pPr/>
              <a:t>23</a:t>
            </a:fld>
            <a:endParaRPr lang="zh-CN" altLang="en-US"/>
          </a:p>
        </p:txBody>
      </p:sp>
      <p:pic>
        <p:nvPicPr>
          <p:cNvPr id="6" name="Picture 2" descr="C:\Users\Administrator\Documents\KeyShot 4\Renderings\黑色.111.ti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628502" y="1507916"/>
            <a:ext cx="1047015" cy="10156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91613" y="2543772"/>
            <a:ext cx="1929983" cy="523220"/>
          </a:xfrm>
          <a:prstGeom prst="rect">
            <a:avLst/>
          </a:prstGeom>
          <a:noFill/>
        </p:spPr>
        <p:txBody>
          <a:bodyPr wrap="square" rtlCol="0">
            <a:spAutoFit/>
          </a:bodyPr>
          <a:lstStyle/>
          <a:p>
            <a:pPr algn="ctr"/>
            <a:r>
              <a:rPr lang="en-US" altLang="zh-CN" sz="1400" dirty="0" smtClean="0"/>
              <a:t>COCLEAN</a:t>
            </a:r>
          </a:p>
          <a:p>
            <a:pPr algn="ctr"/>
            <a:r>
              <a:rPr lang="en-US" altLang="zh-CN" sz="1400" dirty="0" smtClean="0"/>
              <a:t>Personal Air Companion</a:t>
            </a:r>
            <a:endParaRPr lang="zh-CN" altLang="en-US" sz="1400" dirty="0"/>
          </a:p>
        </p:txBody>
      </p:sp>
      <p:pic>
        <p:nvPicPr>
          <p:cNvPr id="8" name="Picture 4" descr="http://bcs.91.com/pcsuite-dev/img/1/1280_800/e4815bb678784582da381f10aa2a694d.jpe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459210" y="1545768"/>
            <a:ext cx="987776" cy="9578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3851" y="2564571"/>
            <a:ext cx="1914991" cy="523220"/>
          </a:xfrm>
          <a:prstGeom prst="rect">
            <a:avLst/>
          </a:prstGeom>
          <a:noFill/>
        </p:spPr>
        <p:txBody>
          <a:bodyPr wrap="square" rtlCol="0">
            <a:spAutoFit/>
          </a:bodyPr>
          <a:lstStyle/>
          <a:p>
            <a:pPr algn="ctr"/>
            <a:r>
              <a:rPr lang="en-US" altLang="zh-CN" sz="1400" dirty="0" smtClean="0"/>
              <a:t>COCLEAN</a:t>
            </a:r>
            <a:endParaRPr lang="en-US" altLang="zh-CN" sz="1400" dirty="0"/>
          </a:p>
          <a:p>
            <a:pPr algn="ctr"/>
            <a:r>
              <a:rPr lang="en-US" altLang="zh-CN" sz="1400" dirty="0" smtClean="0"/>
              <a:t>Smart Window Frame</a:t>
            </a:r>
            <a:endParaRPr lang="zh-CN" altLang="en-US" sz="1400" dirty="0" smtClean="0"/>
          </a:p>
        </p:txBody>
      </p:sp>
      <p:pic>
        <p:nvPicPr>
          <p:cNvPr id="10" name="Picture 6" descr="http://bcs.91.com/pcsuite-dev/img/1/1280_800/e4815bb678784582da381f10aa2a694d.jpe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318769" y="1538102"/>
            <a:ext cx="987776" cy="9578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730616" y="2564571"/>
            <a:ext cx="2112864" cy="523220"/>
          </a:xfrm>
          <a:prstGeom prst="rect">
            <a:avLst/>
          </a:prstGeom>
          <a:noFill/>
        </p:spPr>
        <p:txBody>
          <a:bodyPr wrap="square" rtlCol="0">
            <a:spAutoFit/>
          </a:bodyPr>
          <a:lstStyle/>
          <a:p>
            <a:pPr algn="ctr"/>
            <a:r>
              <a:rPr lang="en-US" altLang="zh-CN" sz="1400" dirty="0" smtClean="0"/>
              <a:t>COCLEAN</a:t>
            </a:r>
            <a:endParaRPr lang="en-US" altLang="zh-CN" sz="1400" dirty="0"/>
          </a:p>
          <a:p>
            <a:pPr algn="ctr"/>
            <a:r>
              <a:rPr lang="en-US" altLang="zh-CN" sz="1400" dirty="0" smtClean="0"/>
              <a:t>Smart Heater</a:t>
            </a:r>
            <a:endParaRPr lang="zh-CN" altLang="en-US" sz="1400" dirty="0" smtClean="0"/>
          </a:p>
        </p:txBody>
      </p:sp>
      <p:pic>
        <p:nvPicPr>
          <p:cNvPr id="12" name="Picture 2" descr="http://bcs.91.com/pcsuite-dev/img/1/1280_800/e4815bb678784582da381f10aa2a694d.jpe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7117800" y="1535809"/>
            <a:ext cx="972004" cy="9877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483216" y="2584544"/>
            <a:ext cx="2133915" cy="523220"/>
          </a:xfrm>
          <a:prstGeom prst="rect">
            <a:avLst/>
          </a:prstGeom>
          <a:noFill/>
        </p:spPr>
        <p:txBody>
          <a:bodyPr wrap="square" rtlCol="0">
            <a:spAutoFit/>
          </a:bodyPr>
          <a:lstStyle/>
          <a:p>
            <a:pPr algn="ctr"/>
            <a:r>
              <a:rPr lang="en-US" altLang="zh-CN" sz="1400" dirty="0" smtClean="0"/>
              <a:t>COCLEAN</a:t>
            </a:r>
            <a:endParaRPr lang="en-US" altLang="zh-CN" sz="1400" dirty="0"/>
          </a:p>
          <a:p>
            <a:pPr algn="ctr"/>
            <a:r>
              <a:rPr lang="en-US" altLang="zh-CN" sz="1400" dirty="0" smtClean="0"/>
              <a:t>Crowd-Controlled A/C</a:t>
            </a:r>
            <a:endParaRPr lang="zh-CN" altLang="en-US" sz="1400" dirty="0" smtClean="0"/>
          </a:p>
        </p:txBody>
      </p:sp>
      <p:sp>
        <p:nvSpPr>
          <p:cNvPr id="14" name="Rectangle 13"/>
          <p:cNvSpPr/>
          <p:nvPr/>
        </p:nvSpPr>
        <p:spPr>
          <a:xfrm>
            <a:off x="8754292" y="1535809"/>
            <a:ext cx="979714" cy="960136"/>
          </a:xfrm>
          <a:prstGeom prst="rect">
            <a:avLst/>
          </a:prstGeom>
          <a:solidFill>
            <a:srgbClr val="2D7E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p:cNvSpPr/>
          <p:nvPr/>
        </p:nvSpPr>
        <p:spPr>
          <a:xfrm>
            <a:off x="8769060" y="1545768"/>
            <a:ext cx="950177" cy="9501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DFKai-SB" panose="03000509000000000000" pitchFamily="65" charset="-120"/>
                <a:ea typeface="DFKai-SB" panose="03000509000000000000" pitchFamily="65" charset="-120"/>
              </a:rPr>
              <a:t>？</a:t>
            </a:r>
            <a:endParaRPr lang="zh-CN" altLang="en-US" b="1" dirty="0">
              <a:solidFill>
                <a:schemeClr val="tx1"/>
              </a:solidFill>
              <a:latin typeface="DFKai-SB" panose="03000509000000000000" pitchFamily="65" charset="-120"/>
              <a:ea typeface="DFKai-SB" panose="03000509000000000000" pitchFamily="65" charset="-120"/>
            </a:endParaRPr>
          </a:p>
        </p:txBody>
      </p:sp>
      <p:sp>
        <p:nvSpPr>
          <p:cNvPr id="16" name="TextBox 15"/>
          <p:cNvSpPr txBox="1"/>
          <p:nvPr/>
        </p:nvSpPr>
        <p:spPr>
          <a:xfrm>
            <a:off x="8267572" y="2584544"/>
            <a:ext cx="1953152" cy="523220"/>
          </a:xfrm>
          <a:prstGeom prst="rect">
            <a:avLst/>
          </a:prstGeom>
          <a:noFill/>
        </p:spPr>
        <p:txBody>
          <a:bodyPr wrap="square" rtlCol="0">
            <a:spAutoFit/>
          </a:bodyPr>
          <a:lstStyle/>
          <a:p>
            <a:pPr algn="ctr"/>
            <a:r>
              <a:rPr lang="en-US" altLang="zh-CN" sz="1400" dirty="0" smtClean="0"/>
              <a:t>Other </a:t>
            </a:r>
            <a:r>
              <a:rPr lang="en-US" altLang="zh-CN" sz="1400" dirty="0"/>
              <a:t>S</a:t>
            </a:r>
            <a:r>
              <a:rPr lang="en-US" altLang="zh-CN" sz="1400" dirty="0" smtClean="0"/>
              <a:t>mart Appliances for Built Environment</a:t>
            </a:r>
            <a:endParaRPr lang="zh-CN" altLang="en-US" sz="1400" dirty="0"/>
          </a:p>
        </p:txBody>
      </p:sp>
      <p:pic>
        <p:nvPicPr>
          <p:cNvPr id="17" name="Picture 2" descr="C:\Users\Administrator\Documents\KeyShot 4\Renderings\黑色.107.tif"/>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142672" y="3798809"/>
            <a:ext cx="3066568" cy="91820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204651" y="4536332"/>
            <a:ext cx="2942609" cy="369332"/>
          </a:xfrm>
          <a:prstGeom prst="rect">
            <a:avLst/>
          </a:prstGeom>
          <a:noFill/>
        </p:spPr>
        <p:txBody>
          <a:bodyPr wrap="square" rtlCol="0">
            <a:spAutoFit/>
          </a:bodyPr>
          <a:lstStyle/>
          <a:p>
            <a:pPr algn="ctr"/>
            <a:r>
              <a:rPr lang="en-US" altLang="zh-CN" dirty="0" smtClean="0"/>
              <a:t>COCLEAN</a:t>
            </a:r>
            <a:r>
              <a:rPr lang="zh-CN" altLang="en-US" dirty="0" smtClean="0"/>
              <a:t> </a:t>
            </a:r>
            <a:r>
              <a:rPr lang="en-US" altLang="zh-CN" dirty="0" smtClean="0"/>
              <a:t>Intelligence Center</a:t>
            </a:r>
            <a:endParaRPr lang="zh-CN" altLang="en-US" dirty="0"/>
          </a:p>
        </p:txBody>
      </p:sp>
      <p:sp>
        <p:nvSpPr>
          <p:cNvPr id="20" name="Rectangle 19"/>
          <p:cNvSpPr/>
          <p:nvPr/>
        </p:nvSpPr>
        <p:spPr>
          <a:xfrm>
            <a:off x="2983850" y="5467333"/>
            <a:ext cx="7507801" cy="889017"/>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COCLEAN-Analytics: Indoor Environment Quality Analysis Engine</a:t>
            </a:r>
            <a:endParaRPr lang="zh-CN" altLang="en-US" dirty="0"/>
          </a:p>
        </p:txBody>
      </p:sp>
      <p:pic>
        <p:nvPicPr>
          <p:cNvPr id="1026" name="Picture 2" descr="http://www.3dmgame.com/uploads/allimg/141209/276_141209193436_3.jp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8251982" y="3656978"/>
            <a:ext cx="419107" cy="9416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ic.baike.soso.com/p/20131109/20131109110846-923271110.jpg"/>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9339943" y="3707665"/>
            <a:ext cx="1038456" cy="554247"/>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a:stCxn id="19" idx="2"/>
          </p:cNvCxnSpPr>
          <p:nvPr/>
        </p:nvCxnSpPr>
        <p:spPr>
          <a:xfrm>
            <a:off x="5664926" y="3153091"/>
            <a:ext cx="2177" cy="508854"/>
          </a:xfrm>
          <a:prstGeom prst="straightConnector1">
            <a:avLst/>
          </a:prstGeom>
          <a:ln w="25400">
            <a:solidFill>
              <a:srgbClr val="2D7EC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664926" y="5049761"/>
            <a:ext cx="2177" cy="412216"/>
          </a:xfrm>
          <a:prstGeom prst="straightConnector1">
            <a:avLst/>
          </a:prstGeom>
          <a:ln w="25400">
            <a:solidFill>
              <a:srgbClr val="2D7EC6"/>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38200" y="3549874"/>
            <a:ext cx="2401848" cy="1620100"/>
          </a:xfrm>
          <a:prstGeom prst="rect">
            <a:avLst/>
          </a:prstGeom>
          <a:ln>
            <a:solidFill>
              <a:srgbClr val="0070C0"/>
            </a:solidFill>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32" name="Picture 8" descr="http://pic15.nipic.com/20110802/7651147_160135385344_2.jpg"/>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110343" y="3684280"/>
            <a:ext cx="712533" cy="7195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ntup.com/UploadFile/2008124153613773.jpg"/>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2116183" y="3714760"/>
            <a:ext cx="819144" cy="6429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image.it168.com/n/0x0/5/5570/5570796.jp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8799794" y="3684280"/>
            <a:ext cx="448709" cy="84795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094675" y="4693733"/>
            <a:ext cx="1948271" cy="307777"/>
          </a:xfrm>
          <a:prstGeom prst="rect">
            <a:avLst/>
          </a:prstGeom>
          <a:noFill/>
        </p:spPr>
        <p:txBody>
          <a:bodyPr wrap="square" rtlCol="0">
            <a:spAutoFit/>
          </a:bodyPr>
          <a:lstStyle/>
          <a:p>
            <a:pPr algn="ctr"/>
            <a:r>
              <a:rPr lang="en-US" altLang="zh-CN" sz="1400" dirty="0" smtClean="0"/>
              <a:t>Weather, GIS, etc.</a:t>
            </a:r>
            <a:endParaRPr lang="zh-CN" altLang="en-US" sz="1400" dirty="0"/>
          </a:p>
        </p:txBody>
      </p:sp>
      <p:sp>
        <p:nvSpPr>
          <p:cNvPr id="34" name="TextBox 33"/>
          <p:cNvSpPr txBox="1"/>
          <p:nvPr/>
        </p:nvSpPr>
        <p:spPr>
          <a:xfrm>
            <a:off x="8483008" y="4693733"/>
            <a:ext cx="1615440" cy="307777"/>
          </a:xfrm>
          <a:prstGeom prst="rect">
            <a:avLst/>
          </a:prstGeom>
          <a:noFill/>
        </p:spPr>
        <p:txBody>
          <a:bodyPr wrap="square" rtlCol="0">
            <a:spAutoFit/>
          </a:bodyPr>
          <a:lstStyle/>
          <a:p>
            <a:pPr algn="ctr"/>
            <a:r>
              <a:rPr lang="en-US" altLang="zh-CN" sz="1400" dirty="0" smtClean="0"/>
              <a:t>3</a:t>
            </a:r>
            <a:r>
              <a:rPr lang="en-US" altLang="zh-CN" sz="1400" baseline="30000" dirty="0" smtClean="0"/>
              <a:t>rd</a:t>
            </a:r>
            <a:r>
              <a:rPr lang="en-US" altLang="zh-CN" sz="1400" dirty="0" smtClean="0"/>
              <a:t> Party Products</a:t>
            </a:r>
            <a:endParaRPr lang="zh-CN" altLang="en-US" sz="1400" dirty="0"/>
          </a:p>
        </p:txBody>
      </p:sp>
      <p:pic>
        <p:nvPicPr>
          <p:cNvPr id="1040" name="Picture 16" descr="http://cms.csdnimg.cn/article/201309/06/522993f87e874.jpg"/>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t="15146" b="9760"/>
          <a:stretch/>
        </p:blipFill>
        <p:spPr bwMode="auto">
          <a:xfrm>
            <a:off x="1246342" y="5652613"/>
            <a:ext cx="1249533" cy="703737"/>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p:cNvCxnSpPr>
            <a:stCxn id="28" idx="3"/>
          </p:cNvCxnSpPr>
          <p:nvPr/>
        </p:nvCxnSpPr>
        <p:spPr>
          <a:xfrm flipV="1">
            <a:off x="3240048" y="4357744"/>
            <a:ext cx="584530" cy="2180"/>
          </a:xfrm>
          <a:prstGeom prst="straightConnector1">
            <a:avLst/>
          </a:prstGeom>
          <a:ln w="25400">
            <a:solidFill>
              <a:srgbClr val="2D7EC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7" idx="1"/>
          </p:cNvCxnSpPr>
          <p:nvPr/>
        </p:nvCxnSpPr>
        <p:spPr>
          <a:xfrm flipH="1">
            <a:off x="7209240" y="4359924"/>
            <a:ext cx="880564" cy="0"/>
          </a:xfrm>
          <a:prstGeom prst="straightConnector1">
            <a:avLst/>
          </a:prstGeom>
          <a:ln w="25400">
            <a:solidFill>
              <a:srgbClr val="2D7EC6"/>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361640" y="3945265"/>
            <a:ext cx="666184" cy="369332"/>
          </a:xfrm>
          <a:prstGeom prst="rect">
            <a:avLst/>
          </a:prstGeom>
          <a:noFill/>
        </p:spPr>
        <p:txBody>
          <a:bodyPr wrap="square" rtlCol="0">
            <a:spAutoFit/>
          </a:bodyPr>
          <a:lstStyle/>
          <a:p>
            <a:pPr algn="ctr"/>
            <a:r>
              <a:rPr lang="en-US" altLang="zh-CN" dirty="0" smtClean="0"/>
              <a:t>API</a:t>
            </a:r>
            <a:endParaRPr lang="zh-CN" altLang="en-US" dirty="0"/>
          </a:p>
        </p:txBody>
      </p:sp>
    </p:spTree>
    <p:extLst>
      <p:ext uri="{BB962C8B-B14F-4D97-AF65-F5344CB8AC3E}">
        <p14:creationId xmlns:p14="http://schemas.microsoft.com/office/powerpoint/2010/main" val="1102094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 y="0"/>
            <a:ext cx="12191947" cy="6858000"/>
          </a:xfrm>
        </p:spPr>
      </p:pic>
      <p:sp>
        <p:nvSpPr>
          <p:cNvPr id="5" name="灯片编号占位符 4"/>
          <p:cNvSpPr>
            <a:spLocks noGrp="1"/>
          </p:cNvSpPr>
          <p:nvPr>
            <p:ph type="sldNum" sz="quarter" idx="12"/>
          </p:nvPr>
        </p:nvSpPr>
        <p:spPr/>
        <p:txBody>
          <a:bodyPr/>
          <a:lstStyle/>
          <a:p>
            <a:fld id="{FA06260A-2ED5-4123-B273-054DD99D4331}" type="slidenum">
              <a:rPr lang="zh-CN" altLang="en-US" smtClean="0"/>
              <a:pPr/>
              <a:t>24</a:t>
            </a:fld>
            <a:endParaRPr lang="zh-CN" altLang="en-US"/>
          </a:p>
        </p:txBody>
      </p:sp>
      <p:sp>
        <p:nvSpPr>
          <p:cNvPr id="7" name="Title 1"/>
          <p:cNvSpPr txBox="1">
            <a:spLocks/>
          </p:cNvSpPr>
          <p:nvPr/>
        </p:nvSpPr>
        <p:spPr>
          <a:xfrm>
            <a:off x="0" y="1732483"/>
            <a:ext cx="12191999" cy="967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Yu Mincho" panose="02020400000000000000" pitchFamily="18" charset="-128"/>
                <a:ea typeface="Yu Mincho" panose="02020400000000000000" pitchFamily="18" charset="-128"/>
                <a:cs typeface="+mj-cs"/>
              </a:defRPr>
            </a:lvl1pPr>
          </a:lstStyle>
          <a:p>
            <a:pPr algn="ctr"/>
            <a:r>
              <a:rPr lang="en-US" sz="3200" dirty="0" smtClean="0">
                <a:solidFill>
                  <a:schemeClr val="bg1"/>
                </a:solidFill>
                <a:latin typeface="Yu Gothic Light" panose="020B0300000000000000" pitchFamily="34" charset="-128"/>
                <a:ea typeface="Yu Gothic Light" panose="020B0300000000000000" pitchFamily="34" charset="-128"/>
              </a:rPr>
              <a:t>Data-Driven Technology for Better Built </a:t>
            </a:r>
            <a:r>
              <a:rPr lang="en-US" altLang="zh-CN" sz="3200" dirty="0" smtClean="0">
                <a:solidFill>
                  <a:schemeClr val="bg1"/>
                </a:solidFill>
                <a:latin typeface="Yu Gothic Light" panose="020B0300000000000000" pitchFamily="34" charset="-128"/>
                <a:ea typeface="Yu Gothic Light" panose="020B0300000000000000" pitchFamily="34" charset="-128"/>
              </a:rPr>
              <a:t>Environment</a:t>
            </a:r>
            <a:endParaRPr lang="en-US" sz="3200" dirty="0">
              <a:solidFill>
                <a:schemeClr val="bg1"/>
              </a:solidFill>
              <a:latin typeface="Yu Gothic Light" panose="020B0300000000000000" pitchFamily="34" charset="-128"/>
              <a:ea typeface="Yu Gothic Light" panose="020B0300000000000000" pitchFamily="34" charset="-128"/>
            </a:endParaRPr>
          </a:p>
        </p:txBody>
      </p:sp>
      <p:pic>
        <p:nvPicPr>
          <p:cNvPr id="8" name="image4.jpg"/>
          <p:cNvPicPr/>
          <p:nvPr/>
        </p:nvPicPr>
        <p:blipFill>
          <a:blip r:embed="rId4">
            <a:extLst/>
          </a:blip>
          <a:stretch>
            <a:fillRect/>
          </a:stretch>
        </p:blipFill>
        <p:spPr>
          <a:xfrm>
            <a:off x="4386498" y="882831"/>
            <a:ext cx="3419001" cy="760863"/>
          </a:xfrm>
          <a:prstGeom prst="rect">
            <a:avLst/>
          </a:prstGeom>
          <a:ln w="12700">
            <a:miter lim="400000"/>
          </a:ln>
        </p:spPr>
      </p:pic>
      <p:sp>
        <p:nvSpPr>
          <p:cNvPr id="10" name="Rectangle 4"/>
          <p:cNvSpPr/>
          <p:nvPr/>
        </p:nvSpPr>
        <p:spPr>
          <a:xfrm>
            <a:off x="4356224" y="3307699"/>
            <a:ext cx="3586238" cy="707886"/>
          </a:xfrm>
          <a:prstGeom prst="rect">
            <a:avLst/>
          </a:prstGeom>
        </p:spPr>
        <p:txBody>
          <a:bodyPr wrap="none">
            <a:spAutoFit/>
          </a:bodyPr>
          <a:lstStyle/>
          <a:p>
            <a:pPr algn="ctr"/>
            <a:r>
              <a:rPr lang="en-US" altLang="zh-CN" sz="2000" dirty="0" smtClean="0">
                <a:solidFill>
                  <a:schemeClr val="bg1"/>
                </a:solidFill>
                <a:latin typeface="Yu Mincho" panose="02020400000000000000" pitchFamily="18" charset="-128"/>
                <a:ea typeface="Yu Mincho" panose="02020400000000000000" pitchFamily="18" charset="-128"/>
                <a:cs typeface="Arial" panose="020B0604020202020204" pitchFamily="34" charset="0"/>
              </a:rPr>
              <a:t>Ye</a:t>
            </a:r>
            <a:r>
              <a:rPr lang="en-US" altLang="zh-CN" sz="2000" dirty="0" smtClean="0">
                <a:solidFill>
                  <a:schemeClr val="bg1"/>
                </a:solidFill>
                <a:latin typeface="Yu Mincho" panose="02020400000000000000" pitchFamily="18" charset="-128"/>
                <a:ea typeface="Yu Mincho" panose="02020400000000000000" pitchFamily="18" charset="-128"/>
                <a:cs typeface="Arial" panose="020B0604020202020204" pitchFamily="34" charset="0"/>
              </a:rPr>
              <a:t> </a:t>
            </a:r>
            <a:r>
              <a:rPr lang="en-US" altLang="zh-CN" sz="2000" dirty="0" smtClean="0">
                <a:solidFill>
                  <a:schemeClr val="bg1"/>
                </a:solidFill>
                <a:latin typeface="Yu Mincho" panose="02020400000000000000" pitchFamily="18" charset="-128"/>
                <a:ea typeface="Yu Mincho" panose="02020400000000000000" pitchFamily="18" charset="-128"/>
                <a:cs typeface="Arial" panose="020B0604020202020204" pitchFamily="34" charset="0"/>
              </a:rPr>
              <a:t>Zhao, </a:t>
            </a:r>
            <a:r>
              <a:rPr lang="en-US" altLang="zh-CN" sz="2000" dirty="0" smtClean="0">
                <a:solidFill>
                  <a:schemeClr val="bg1"/>
                </a:solidFill>
                <a:latin typeface="Yu Mincho" panose="02020400000000000000" pitchFamily="18" charset="-128"/>
                <a:ea typeface="Yu Mincho" panose="02020400000000000000" pitchFamily="18" charset="-128"/>
                <a:cs typeface="Arial" panose="020B0604020202020204" pitchFamily="34" charset="0"/>
              </a:rPr>
              <a:t>Co-Founder </a:t>
            </a:r>
            <a:r>
              <a:rPr lang="en-US" altLang="zh-CN" sz="2000" dirty="0" smtClean="0">
                <a:solidFill>
                  <a:schemeClr val="bg1"/>
                </a:solidFill>
                <a:latin typeface="Yu Mincho" panose="02020400000000000000" pitchFamily="18" charset="-128"/>
                <a:ea typeface="Yu Mincho" panose="02020400000000000000" pitchFamily="18" charset="-128"/>
                <a:cs typeface="Arial" panose="020B0604020202020204" pitchFamily="34" charset="0"/>
              </a:rPr>
              <a:t>&amp; </a:t>
            </a:r>
            <a:r>
              <a:rPr lang="en-US" altLang="zh-CN" sz="2000" dirty="0" smtClean="0">
                <a:solidFill>
                  <a:schemeClr val="bg1"/>
                </a:solidFill>
                <a:latin typeface="Yu Mincho" panose="02020400000000000000" pitchFamily="18" charset="-128"/>
                <a:ea typeface="Yu Mincho" panose="02020400000000000000" pitchFamily="18" charset="-128"/>
                <a:cs typeface="Arial" panose="020B0604020202020204" pitchFamily="34" charset="0"/>
              </a:rPr>
              <a:t>COO</a:t>
            </a:r>
            <a:endParaRPr lang="en-US" altLang="zh-CN" sz="2000" dirty="0">
              <a:solidFill>
                <a:schemeClr val="bg1"/>
              </a:solidFill>
              <a:latin typeface="Yu Mincho" panose="02020400000000000000" pitchFamily="18" charset="-128"/>
              <a:ea typeface="Yu Mincho" panose="02020400000000000000" pitchFamily="18" charset="-128"/>
              <a:cs typeface="Arial" panose="020B0604020202020204" pitchFamily="34" charset="0"/>
            </a:endParaRPr>
          </a:p>
          <a:p>
            <a:pPr algn="ctr"/>
            <a:r>
              <a:rPr lang="en-US" altLang="zh-CN" sz="2000" u="sng" dirty="0" smtClean="0">
                <a:solidFill>
                  <a:schemeClr val="bg1"/>
                </a:solidFill>
                <a:latin typeface="Yu Mincho" panose="02020400000000000000" pitchFamily="18" charset="-128"/>
                <a:ea typeface="Yu Mincho" panose="02020400000000000000" pitchFamily="18" charset="-128"/>
                <a:cs typeface="Arial" panose="020B0604020202020204" pitchFamily="34" charset="0"/>
              </a:rPr>
              <a:t>Z</a:t>
            </a:r>
            <a:r>
              <a:rPr lang="en-US" altLang="zh-CN" sz="2000" u="sng" dirty="0" smtClean="0">
                <a:solidFill>
                  <a:schemeClr val="bg1"/>
                </a:solidFill>
                <a:latin typeface="Yu Mincho" panose="02020400000000000000" pitchFamily="18" charset="-128"/>
                <a:ea typeface="Yu Mincho" panose="02020400000000000000" pitchFamily="18" charset="-128"/>
                <a:cs typeface="Arial" panose="020B0604020202020204" pitchFamily="34" charset="0"/>
              </a:rPr>
              <a:t>hao.ye@coclean.com </a:t>
            </a:r>
            <a:endParaRPr lang="en-US" altLang="zh-CN" sz="2000" u="sng" dirty="0" smtClean="0">
              <a:solidFill>
                <a:schemeClr val="bg1"/>
              </a:solidFill>
              <a:latin typeface="Yu Mincho" panose="02020400000000000000" pitchFamily="18" charset="-128"/>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1258377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12085"/>
            <a:ext cx="10515600" cy="714375"/>
          </a:xfrm>
        </p:spPr>
        <p:txBody>
          <a:bodyPr/>
          <a:lstStyle/>
          <a:p>
            <a:pPr algn="ctr"/>
            <a:r>
              <a:rPr lang="en-US" altLang="zh-CN" dirty="0" smtClean="0"/>
              <a:t>COCLEAN is an </a:t>
            </a:r>
            <a:r>
              <a:rPr lang="en-US" altLang="zh-CN" u="sng" dirty="0" smtClean="0"/>
              <a:t>air cleaner</a:t>
            </a:r>
            <a:r>
              <a:rPr lang="en-US" altLang="zh-CN" dirty="0" smtClean="0"/>
              <a:t>.</a:t>
            </a:r>
            <a:endParaRPr lang="zh-CN" altLang="en-US" dirty="0"/>
          </a:p>
        </p:txBody>
      </p:sp>
    </p:spTree>
    <p:extLst>
      <p:ext uri="{BB962C8B-B14F-4D97-AF65-F5344CB8AC3E}">
        <p14:creationId xmlns:p14="http://schemas.microsoft.com/office/powerpoint/2010/main" val="13092009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40" y="365125"/>
            <a:ext cx="11064240" cy="714375"/>
          </a:xfrm>
        </p:spPr>
        <p:txBody>
          <a:bodyPr>
            <a:normAutofit fontScale="90000"/>
          </a:bodyPr>
          <a:lstStyle/>
          <a:p>
            <a:r>
              <a:rPr lang="en-US" altLang="zh-CN" dirty="0"/>
              <a:t>Problem: </a:t>
            </a:r>
            <a:r>
              <a:rPr lang="en-US" altLang="zh-CN" dirty="0" smtClean="0"/>
              <a:t>~80% </a:t>
            </a:r>
            <a:r>
              <a:rPr lang="en-US" altLang="zh-CN" dirty="0"/>
              <a:t>of Daily Dose of PM2.5 </a:t>
            </a:r>
            <a:r>
              <a:rPr lang="en-US" altLang="zh-CN" dirty="0" smtClean="0"/>
              <a:t>Attributes to </a:t>
            </a:r>
            <a:r>
              <a:rPr lang="en-US" altLang="zh-CN" dirty="0"/>
              <a:t>Indoor</a:t>
            </a:r>
            <a:endParaRPr lang="zh-CN" altLang="en-US" dirty="0"/>
          </a:p>
        </p:txBody>
      </p:sp>
      <p:sp>
        <p:nvSpPr>
          <p:cNvPr id="5" name="Slide Number Placeholder 4"/>
          <p:cNvSpPr>
            <a:spLocks noGrp="1"/>
          </p:cNvSpPr>
          <p:nvPr>
            <p:ph type="sldNum" sz="quarter" idx="12"/>
          </p:nvPr>
        </p:nvSpPr>
        <p:spPr/>
        <p:txBody>
          <a:bodyPr/>
          <a:lstStyle/>
          <a:p>
            <a:fld id="{FA06260A-2ED5-4123-B273-054DD99D4331}" type="slidenum">
              <a:rPr lang="zh-CN" altLang="en-US" smtClean="0"/>
              <a:pPr/>
              <a:t>4</a:t>
            </a:fld>
            <a:endParaRPr lang="zh-CN" alt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66346" y="1233805"/>
            <a:ext cx="10259307" cy="5090160"/>
          </a:xfrm>
          <a:prstGeom prst="rect">
            <a:avLst/>
          </a:prstGeom>
        </p:spPr>
      </p:pic>
      <p:sp>
        <p:nvSpPr>
          <p:cNvPr id="8" name="Rectangle 10"/>
          <p:cNvSpPr/>
          <p:nvPr/>
        </p:nvSpPr>
        <p:spPr>
          <a:xfrm>
            <a:off x="10684092" y="60096"/>
            <a:ext cx="1507908" cy="365205"/>
          </a:xfrm>
          <a:prstGeom prst="rect">
            <a:avLst/>
          </a:prstGeom>
          <a:solidFill>
            <a:srgbClr val="65A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prstClr val="white"/>
                </a:solidFill>
                <a:latin typeface="微软雅黑" pitchFamily="34" charset="-122"/>
                <a:ea typeface="微软雅黑" pitchFamily="34" charset="-122"/>
                <a:cs typeface="Arial" pitchFamily="34" charset="0"/>
              </a:rPr>
              <a:t>Problem</a:t>
            </a:r>
            <a:endParaRPr lang="en-US" sz="1600" dirty="0">
              <a:solidFill>
                <a:prstClr val="white"/>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96277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“Local-Clean” Air Treatment Targets the Need</a:t>
            </a:r>
            <a:endParaRPr lang="zh-CN" altLang="en-US" dirty="0"/>
          </a:p>
        </p:txBody>
      </p:sp>
      <p:sp>
        <p:nvSpPr>
          <p:cNvPr id="5" name="Slide Number Placeholder 4"/>
          <p:cNvSpPr>
            <a:spLocks noGrp="1"/>
          </p:cNvSpPr>
          <p:nvPr>
            <p:ph type="sldNum" sz="quarter" idx="12"/>
          </p:nvPr>
        </p:nvSpPr>
        <p:spPr/>
        <p:txBody>
          <a:bodyPr/>
          <a:lstStyle/>
          <a:p>
            <a:fld id="{FA06260A-2ED5-4123-B273-054DD99D4331}" type="slidenum">
              <a:rPr lang="zh-CN" altLang="en-US" smtClean="0"/>
              <a:pPr/>
              <a:t>5</a:t>
            </a:fld>
            <a:endParaRPr lang="zh-CN" altLang="en-US"/>
          </a:p>
        </p:txBody>
      </p:sp>
      <p:sp>
        <p:nvSpPr>
          <p:cNvPr id="11" name="Rectangle 10"/>
          <p:cNvSpPr/>
          <p:nvPr/>
        </p:nvSpPr>
        <p:spPr>
          <a:xfrm>
            <a:off x="10684092" y="60096"/>
            <a:ext cx="1507908" cy="365205"/>
          </a:xfrm>
          <a:prstGeom prst="rect">
            <a:avLst/>
          </a:prstGeom>
          <a:solidFill>
            <a:srgbClr val="65A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prstClr val="white"/>
                </a:solidFill>
                <a:latin typeface="微软雅黑" pitchFamily="34" charset="-122"/>
                <a:ea typeface="微软雅黑" pitchFamily="34" charset="-122"/>
                <a:cs typeface="Arial" pitchFamily="34" charset="0"/>
              </a:rPr>
              <a:t>Solution</a:t>
            </a:r>
            <a:endParaRPr lang="en-US" sz="1600" dirty="0">
              <a:solidFill>
                <a:prstClr val="white"/>
              </a:solidFill>
              <a:latin typeface="微软雅黑" pitchFamily="34" charset="-122"/>
              <a:ea typeface="微软雅黑" pitchFamily="34" charset="-122"/>
              <a:cs typeface="Arial" pitchFamily="34" charset="0"/>
            </a:endParaRPr>
          </a:p>
        </p:txBody>
      </p:sp>
      <p:grpSp>
        <p:nvGrpSpPr>
          <p:cNvPr id="3" name="组合 2"/>
          <p:cNvGrpSpPr/>
          <p:nvPr/>
        </p:nvGrpSpPr>
        <p:grpSpPr>
          <a:xfrm>
            <a:off x="5916504" y="1280158"/>
            <a:ext cx="5437296" cy="5037653"/>
            <a:chOff x="5916504" y="1280158"/>
            <a:chExt cx="5437296" cy="5037653"/>
          </a:xfrm>
        </p:grpSpPr>
        <p:sp>
          <p:nvSpPr>
            <p:cNvPr id="10" name="Title 1"/>
            <p:cNvSpPr txBox="1">
              <a:spLocks/>
            </p:cNvSpPr>
            <p:nvPr/>
          </p:nvSpPr>
          <p:spPr>
            <a:xfrm>
              <a:off x="5916504" y="5603436"/>
              <a:ext cx="5078304" cy="7143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a:solidFill>
                    <a:schemeClr val="tx1"/>
                  </a:solidFill>
                  <a:latin typeface="Yu Mincho" panose="02020400000000000000" pitchFamily="18" charset="-128"/>
                  <a:ea typeface="Yu Mincho" panose="02020400000000000000" pitchFamily="18" charset="-128"/>
                  <a:cs typeface="+mj-cs"/>
                </a:defRPr>
              </a:lvl1pPr>
            </a:lstStyle>
            <a:p>
              <a:pPr algn="ctr"/>
              <a:r>
                <a:rPr lang="en-US" altLang="zh-CN" sz="2400" dirty="0" smtClean="0">
                  <a:solidFill>
                    <a:schemeClr val="tx1">
                      <a:lumMod val="75000"/>
                      <a:lumOff val="25000"/>
                    </a:schemeClr>
                  </a:solidFill>
                  <a:latin typeface="Yu Mincho Light" panose="02020300000000000000" pitchFamily="18" charset="-128"/>
                  <a:ea typeface="Yu Mincho Light" panose="02020300000000000000" pitchFamily="18" charset="-128"/>
                </a:rPr>
                <a:t>Our Solution</a:t>
              </a:r>
            </a:p>
            <a:p>
              <a:pPr algn="ctr"/>
              <a:r>
                <a:rPr lang="en-US" sz="2400" dirty="0" smtClean="0">
                  <a:solidFill>
                    <a:schemeClr val="tx1">
                      <a:lumMod val="75000"/>
                      <a:lumOff val="25000"/>
                    </a:schemeClr>
                  </a:solidFill>
                  <a:latin typeface="Yu Mincho Light" panose="02020300000000000000" pitchFamily="18" charset="-128"/>
                  <a:ea typeface="Yu Mincho Light" panose="02020300000000000000" pitchFamily="18" charset="-128"/>
                </a:rPr>
                <a:t>Decentralized Air Treatment</a:t>
              </a:r>
              <a:endParaRPr lang="en-US" sz="2400" dirty="0">
                <a:solidFill>
                  <a:schemeClr val="tx1">
                    <a:lumMod val="75000"/>
                    <a:lumOff val="25000"/>
                  </a:schemeClr>
                </a:solidFill>
                <a:latin typeface="Yu Mincho Light" panose="02020300000000000000" pitchFamily="18" charset="-128"/>
                <a:ea typeface="Yu Mincho Light" panose="02020300000000000000" pitchFamily="18" charset="-128"/>
              </a:endParaRPr>
            </a:p>
          </p:txBody>
        </p:sp>
        <p:pic>
          <p:nvPicPr>
            <p:cNvPr id="12" name="Content Placeholder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35980" y="1280158"/>
              <a:ext cx="5417820" cy="4284739"/>
            </a:xfrm>
            <a:prstGeom prst="rect">
              <a:avLst/>
            </a:prstGeom>
          </p:spPr>
        </p:pic>
      </p:grpSp>
      <p:pic>
        <p:nvPicPr>
          <p:cNvPr id="17" name="图片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9282" y="1280158"/>
            <a:ext cx="5096698" cy="5133277"/>
          </a:xfrm>
          <a:prstGeom prst="rect">
            <a:avLst/>
          </a:prstGeom>
        </p:spPr>
      </p:pic>
    </p:spTree>
    <p:extLst>
      <p:ext uri="{BB962C8B-B14F-4D97-AF65-F5344CB8AC3E}">
        <p14:creationId xmlns:p14="http://schemas.microsoft.com/office/powerpoint/2010/main" val="29744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45892" cy="714375"/>
          </a:xfrm>
        </p:spPr>
        <p:txBody>
          <a:bodyPr>
            <a:normAutofit fontScale="90000"/>
          </a:bodyPr>
          <a:lstStyle/>
          <a:p>
            <a:r>
              <a:rPr lang="en-US" altLang="zh-CN" dirty="0" smtClean="0"/>
              <a:t>Patent-Pending Ionizing Air Purification and Monitoring Technology</a:t>
            </a:r>
            <a:endParaRPr lang="zh-CN" altLang="en-US" dirty="0"/>
          </a:p>
        </p:txBody>
      </p:sp>
      <p:sp>
        <p:nvSpPr>
          <p:cNvPr id="5" name="Slide Number Placeholder 4"/>
          <p:cNvSpPr>
            <a:spLocks noGrp="1"/>
          </p:cNvSpPr>
          <p:nvPr>
            <p:ph type="sldNum" sz="quarter" idx="12"/>
          </p:nvPr>
        </p:nvSpPr>
        <p:spPr/>
        <p:txBody>
          <a:bodyPr/>
          <a:lstStyle/>
          <a:p>
            <a:fld id="{FA06260A-2ED5-4123-B273-054DD99D4331}" type="slidenum">
              <a:rPr lang="zh-CN" altLang="en-US" smtClean="0"/>
              <a:pPr/>
              <a:t>6</a:t>
            </a:fld>
            <a:endParaRPr lang="zh-CN" altLang="en-US"/>
          </a:p>
        </p:txBody>
      </p:sp>
      <p:sp>
        <p:nvSpPr>
          <p:cNvPr id="9" name="Rectangle 8"/>
          <p:cNvSpPr/>
          <p:nvPr/>
        </p:nvSpPr>
        <p:spPr>
          <a:xfrm>
            <a:off x="10684092" y="60096"/>
            <a:ext cx="1507908" cy="365205"/>
          </a:xfrm>
          <a:prstGeom prst="rect">
            <a:avLst/>
          </a:prstGeom>
          <a:solidFill>
            <a:srgbClr val="65A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prstClr val="white"/>
                </a:solidFill>
                <a:latin typeface="微软雅黑" pitchFamily="34" charset="-122"/>
                <a:ea typeface="微软雅黑" pitchFamily="34" charset="-122"/>
                <a:cs typeface="Arial" pitchFamily="34" charset="0"/>
              </a:rPr>
              <a:t>Solution</a:t>
            </a:r>
            <a:endParaRPr lang="en-US" sz="1600" dirty="0">
              <a:solidFill>
                <a:prstClr val="white"/>
              </a:solidFill>
              <a:latin typeface="微软雅黑" pitchFamily="34" charset="-122"/>
              <a:ea typeface="微软雅黑" pitchFamily="34" charset="-122"/>
              <a:cs typeface="Arial" pitchFamily="34" charset="0"/>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14400" y="1650702"/>
            <a:ext cx="4363720" cy="3259057"/>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14400" y="5007035"/>
            <a:ext cx="4363720" cy="926406"/>
          </a:xfrm>
          <a:prstGeom prst="rect">
            <a:avLst/>
          </a:prstGeom>
        </p:spPr>
      </p:pic>
      <p:pic>
        <p:nvPicPr>
          <p:cNvPr id="14" name="图片 13"/>
          <p:cNvPicPr>
            <a:picLocks noChangeAspect="1"/>
          </p:cNvPicPr>
          <p:nvPr/>
        </p:nvPicPr>
        <p:blipFill>
          <a:blip r:embed="rId5"/>
          <a:stretch>
            <a:fillRect/>
          </a:stretch>
        </p:blipFill>
        <p:spPr>
          <a:xfrm>
            <a:off x="0" y="1384529"/>
            <a:ext cx="12192000" cy="6018398"/>
          </a:xfrm>
          <a:prstGeom prst="rect">
            <a:avLst/>
          </a:prstGeom>
        </p:spPr>
      </p:pic>
    </p:spTree>
    <p:extLst>
      <p:ext uri="{BB962C8B-B14F-4D97-AF65-F5344CB8AC3E}">
        <p14:creationId xmlns:p14="http://schemas.microsoft.com/office/powerpoint/2010/main" val="2016150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45892" cy="714375"/>
          </a:xfrm>
        </p:spPr>
        <p:txBody>
          <a:bodyPr>
            <a:normAutofit fontScale="90000"/>
          </a:bodyPr>
          <a:lstStyle/>
          <a:p>
            <a:r>
              <a:rPr lang="en-US" altLang="zh-CN" dirty="0" smtClean="0"/>
              <a:t>Patent-Pending Ionizing Air Purification and Monitoring Technology</a:t>
            </a:r>
            <a:endParaRPr lang="zh-CN" altLang="en-US" dirty="0"/>
          </a:p>
        </p:txBody>
      </p:sp>
      <p:sp>
        <p:nvSpPr>
          <p:cNvPr id="5" name="Slide Number Placeholder 4"/>
          <p:cNvSpPr>
            <a:spLocks noGrp="1"/>
          </p:cNvSpPr>
          <p:nvPr>
            <p:ph type="sldNum" sz="quarter" idx="12"/>
          </p:nvPr>
        </p:nvSpPr>
        <p:spPr/>
        <p:txBody>
          <a:bodyPr/>
          <a:lstStyle/>
          <a:p>
            <a:fld id="{FA06260A-2ED5-4123-B273-054DD99D4331}" type="slidenum">
              <a:rPr lang="zh-CN" altLang="en-US" smtClean="0"/>
              <a:pPr/>
              <a:t>7</a:t>
            </a:fld>
            <a:endParaRPr lang="zh-CN" altLang="en-US"/>
          </a:p>
        </p:txBody>
      </p:sp>
      <p:sp>
        <p:nvSpPr>
          <p:cNvPr id="9" name="Rectangle 8"/>
          <p:cNvSpPr/>
          <p:nvPr/>
        </p:nvSpPr>
        <p:spPr>
          <a:xfrm>
            <a:off x="10684092" y="60096"/>
            <a:ext cx="1507908" cy="365205"/>
          </a:xfrm>
          <a:prstGeom prst="rect">
            <a:avLst/>
          </a:prstGeom>
          <a:solidFill>
            <a:srgbClr val="65A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prstClr val="white"/>
                </a:solidFill>
                <a:latin typeface="微软雅黑" pitchFamily="34" charset="-122"/>
                <a:ea typeface="微软雅黑" pitchFamily="34" charset="-122"/>
                <a:cs typeface="Arial" pitchFamily="34" charset="0"/>
              </a:rPr>
              <a:t>Solution</a:t>
            </a:r>
            <a:endParaRPr lang="en-US" sz="1600" dirty="0">
              <a:solidFill>
                <a:prstClr val="white"/>
              </a:solidFill>
              <a:latin typeface="微软雅黑" pitchFamily="34" charset="-122"/>
              <a:ea typeface="微软雅黑" pitchFamily="34" charset="-122"/>
              <a:cs typeface="Arial" pitchFamily="34" charset="0"/>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87942" y="1626037"/>
            <a:ext cx="5765858" cy="4462978"/>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14400" y="1650702"/>
            <a:ext cx="4363720" cy="3259057"/>
          </a:xfrm>
          <a:prstGeom prst="rect">
            <a:avLst/>
          </a:pr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14400" y="5007035"/>
            <a:ext cx="4363720" cy="926406"/>
          </a:xfrm>
          <a:prstGeom prst="rect">
            <a:avLst/>
          </a:prstGeom>
        </p:spPr>
      </p:pic>
    </p:spTree>
    <p:extLst>
      <p:ext uri="{BB962C8B-B14F-4D97-AF65-F5344CB8AC3E}">
        <p14:creationId xmlns:p14="http://schemas.microsoft.com/office/powerpoint/2010/main" val="2627676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45892" cy="714375"/>
          </a:xfrm>
        </p:spPr>
        <p:txBody>
          <a:bodyPr>
            <a:normAutofit fontScale="90000"/>
          </a:bodyPr>
          <a:lstStyle/>
          <a:p>
            <a:r>
              <a:rPr lang="en-US" altLang="zh-CN" dirty="0" smtClean="0"/>
              <a:t>Patent-Pending Ionizing Air Purification and Monitoring Technology</a:t>
            </a:r>
            <a:endParaRPr lang="zh-CN" altLang="en-US" dirty="0"/>
          </a:p>
        </p:txBody>
      </p:sp>
      <p:sp>
        <p:nvSpPr>
          <p:cNvPr id="5" name="Slide Number Placeholder 4"/>
          <p:cNvSpPr>
            <a:spLocks noGrp="1"/>
          </p:cNvSpPr>
          <p:nvPr>
            <p:ph type="sldNum" sz="quarter" idx="12"/>
          </p:nvPr>
        </p:nvSpPr>
        <p:spPr/>
        <p:txBody>
          <a:bodyPr/>
          <a:lstStyle/>
          <a:p>
            <a:fld id="{FA06260A-2ED5-4123-B273-054DD99D4331}" type="slidenum">
              <a:rPr lang="zh-CN" altLang="en-US" smtClean="0"/>
              <a:pPr/>
              <a:t>8</a:t>
            </a:fld>
            <a:endParaRPr lang="zh-CN" altLang="en-US"/>
          </a:p>
        </p:txBody>
      </p:sp>
      <p:sp>
        <p:nvSpPr>
          <p:cNvPr id="9" name="Rectangle 8"/>
          <p:cNvSpPr/>
          <p:nvPr/>
        </p:nvSpPr>
        <p:spPr>
          <a:xfrm>
            <a:off x="10684092" y="60096"/>
            <a:ext cx="1507908" cy="365205"/>
          </a:xfrm>
          <a:prstGeom prst="rect">
            <a:avLst/>
          </a:prstGeom>
          <a:solidFill>
            <a:srgbClr val="65A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prstClr val="white"/>
                </a:solidFill>
                <a:latin typeface="微软雅黑" pitchFamily="34" charset="-122"/>
                <a:ea typeface="微软雅黑" pitchFamily="34" charset="-122"/>
                <a:cs typeface="Arial" pitchFamily="34" charset="0"/>
              </a:rPr>
              <a:t>Solution</a:t>
            </a:r>
            <a:endParaRPr lang="en-US" sz="1600" dirty="0">
              <a:solidFill>
                <a:prstClr val="white"/>
              </a:solidFill>
              <a:latin typeface="微软雅黑" pitchFamily="34" charset="-122"/>
              <a:ea typeface="微软雅黑" pitchFamily="34" charset="-122"/>
              <a:cs typeface="Arial" pitchFamily="34" charset="0"/>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14400" y="1650702"/>
            <a:ext cx="4363720" cy="3259057"/>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14400" y="5007035"/>
            <a:ext cx="4363720" cy="926406"/>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1833" y="1650702"/>
            <a:ext cx="3323879" cy="4699000"/>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6866" y="1650702"/>
            <a:ext cx="3323879" cy="4699000"/>
          </a:xfrm>
          <a:prstGeom prst="rect">
            <a:avLst/>
          </a:prstGeom>
        </p:spPr>
      </p:pic>
      <p:sp>
        <p:nvSpPr>
          <p:cNvPr id="11" name="矩形 10"/>
          <p:cNvSpPr/>
          <p:nvPr/>
        </p:nvSpPr>
        <p:spPr>
          <a:xfrm>
            <a:off x="6069605" y="5799028"/>
            <a:ext cx="1904176" cy="369332"/>
          </a:xfrm>
          <a:prstGeom prst="rect">
            <a:avLst/>
          </a:prstGeom>
        </p:spPr>
        <p:txBody>
          <a:bodyPr wrap="none">
            <a:spAutoFit/>
          </a:bodyPr>
          <a:lstStyle/>
          <a:p>
            <a:r>
              <a:rPr lang="en-US" altLang="zh-CN" b="1" dirty="0" smtClean="0"/>
              <a:t>No Ozone Release</a:t>
            </a:r>
            <a:endParaRPr lang="zh-CN" altLang="en-US" b="1" dirty="0"/>
          </a:p>
        </p:txBody>
      </p:sp>
      <p:sp>
        <p:nvSpPr>
          <p:cNvPr id="15" name="矩形 14"/>
          <p:cNvSpPr/>
          <p:nvPr/>
        </p:nvSpPr>
        <p:spPr>
          <a:xfrm>
            <a:off x="8670745" y="5799028"/>
            <a:ext cx="3013582" cy="369332"/>
          </a:xfrm>
          <a:prstGeom prst="rect">
            <a:avLst/>
          </a:prstGeom>
        </p:spPr>
        <p:txBody>
          <a:bodyPr wrap="none">
            <a:spAutoFit/>
          </a:bodyPr>
          <a:lstStyle/>
          <a:p>
            <a:r>
              <a:rPr lang="en-US" altLang="zh-CN" b="1" dirty="0" smtClean="0"/>
              <a:t>Bacterial Colony Remove 85%</a:t>
            </a:r>
            <a:endParaRPr lang="zh-CN" altLang="en-US" b="1" dirty="0"/>
          </a:p>
        </p:txBody>
      </p:sp>
    </p:spTree>
    <p:extLst>
      <p:ext uri="{BB962C8B-B14F-4D97-AF65-F5344CB8AC3E}">
        <p14:creationId xmlns:p14="http://schemas.microsoft.com/office/powerpoint/2010/main" val="1596323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06260A-2ED5-4123-B273-054DD99D4331}" type="slidenum">
              <a:rPr lang="zh-CN" altLang="en-US" smtClean="0"/>
              <a:pPr/>
              <a:t>9</a:t>
            </a:fld>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86065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Angles</Template>
  <TotalTime>12132</TotalTime>
  <Words>915</Words>
  <Application>Microsoft Office PowerPoint</Application>
  <PresentationFormat>宽屏</PresentationFormat>
  <Paragraphs>152</Paragraphs>
  <Slides>24</Slides>
  <Notes>14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DFKai-SB</vt:lpstr>
      <vt:lpstr>Yu Gothic Light</vt:lpstr>
      <vt:lpstr>Yu Mincho</vt:lpstr>
      <vt:lpstr>Yu Mincho Light</vt:lpstr>
      <vt:lpstr>宋体</vt:lpstr>
      <vt:lpstr>微软雅黑</vt:lpstr>
      <vt:lpstr>Arial</vt:lpstr>
      <vt:lpstr>Calibri</vt:lpstr>
      <vt:lpstr>Calibri Light</vt:lpstr>
      <vt:lpstr>Helvetica</vt:lpstr>
      <vt:lpstr>Office 主题</vt:lpstr>
      <vt:lpstr>PowerPoint 演示文稿</vt:lpstr>
      <vt:lpstr>What is COCLEAN?</vt:lpstr>
      <vt:lpstr>COCLEAN is an air cleaner.</vt:lpstr>
      <vt:lpstr>Problem: ~80% of Daily Dose of PM2.5 Attributes to Indoor</vt:lpstr>
      <vt:lpstr>“Local-Clean” Air Treatment Targets the Need</vt:lpstr>
      <vt:lpstr>Patent-Pending Ionizing Air Purification and Monitoring Technology</vt:lpstr>
      <vt:lpstr>Patent-Pending Ionizing Air Purification and Monitoring Technology</vt:lpstr>
      <vt:lpstr>Patent-Pending Ionizing Air Purification and Monitoring Technology</vt:lpstr>
      <vt:lpstr>PowerPoint 演示文稿</vt:lpstr>
      <vt:lpstr>PowerPoint 演示文稿</vt:lpstr>
      <vt:lpstr>PowerPoint 演示文稿</vt:lpstr>
      <vt:lpstr>COCLEAN is not a normal air cleaner.</vt:lpstr>
      <vt:lpstr>PowerPoint 演示文稿</vt:lpstr>
      <vt:lpstr>PowerPoint 演示文稿</vt:lpstr>
      <vt:lpstr>System Uploads Real-Time IAQ Data to the Cloud</vt:lpstr>
      <vt:lpstr>PowerPoint 演示文稿</vt:lpstr>
      <vt:lpstr>COCLEAN is more than an air cleaner.</vt:lpstr>
      <vt:lpstr>PowerPoint 演示文稿</vt:lpstr>
      <vt:lpstr>PowerPoint 演示文稿</vt:lpstr>
      <vt:lpstr>COCLEAN Hardware</vt:lpstr>
      <vt:lpstr>PowerPoint 演示文稿</vt:lpstr>
      <vt:lpstr>Executive Team</vt:lpstr>
      <vt:lpstr>Roadmap: A Matrix of Building Appliances towards a Better Built Environment</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Fei Zhao</dc:creator>
  <cp:lastModifiedBy>赵冶</cp:lastModifiedBy>
  <cp:revision>36</cp:revision>
  <dcterms:created xsi:type="dcterms:W3CDTF">2014-11-21T12:23:32Z</dcterms:created>
  <dcterms:modified xsi:type="dcterms:W3CDTF">2015-10-17T16:48:16Z</dcterms:modified>
</cp:coreProperties>
</file>